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0"/>
  </p:notesMasterIdLst>
  <p:handoutMasterIdLst>
    <p:handoutMasterId r:id="rId71"/>
  </p:handoutMasterIdLst>
  <p:sldIdLst>
    <p:sldId id="256" r:id="rId3"/>
    <p:sldId id="366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369" r:id="rId18"/>
    <p:sldId id="379" r:id="rId19"/>
    <p:sldId id="456" r:id="rId20"/>
    <p:sldId id="457" r:id="rId21"/>
    <p:sldId id="398" r:id="rId22"/>
    <p:sldId id="395" r:id="rId23"/>
    <p:sldId id="394" r:id="rId24"/>
    <p:sldId id="281" r:id="rId25"/>
    <p:sldId id="396" r:id="rId26"/>
    <p:sldId id="397" r:id="rId27"/>
    <p:sldId id="459" r:id="rId28"/>
    <p:sldId id="387" r:id="rId29"/>
    <p:sldId id="382" r:id="rId30"/>
    <p:sldId id="378" r:id="rId31"/>
    <p:sldId id="377" r:id="rId32"/>
    <p:sldId id="460" r:id="rId33"/>
    <p:sldId id="461" r:id="rId34"/>
    <p:sldId id="405" r:id="rId35"/>
    <p:sldId id="391" r:id="rId36"/>
    <p:sldId id="462" r:id="rId37"/>
    <p:sldId id="370" r:id="rId38"/>
    <p:sldId id="381" r:id="rId39"/>
    <p:sldId id="399" r:id="rId40"/>
    <p:sldId id="400" r:id="rId41"/>
    <p:sldId id="401" r:id="rId42"/>
    <p:sldId id="403" r:id="rId43"/>
    <p:sldId id="404" r:id="rId44"/>
    <p:sldId id="406" r:id="rId45"/>
    <p:sldId id="408" r:id="rId46"/>
    <p:sldId id="409" r:id="rId47"/>
    <p:sldId id="410" r:id="rId48"/>
    <p:sldId id="412" r:id="rId49"/>
    <p:sldId id="413" r:id="rId50"/>
    <p:sldId id="414" r:id="rId51"/>
    <p:sldId id="415" r:id="rId52"/>
    <p:sldId id="446" r:id="rId53"/>
    <p:sldId id="451" r:id="rId54"/>
    <p:sldId id="454" r:id="rId55"/>
    <p:sldId id="447" r:id="rId56"/>
    <p:sldId id="319" r:id="rId57"/>
    <p:sldId id="330" r:id="rId58"/>
    <p:sldId id="476" r:id="rId59"/>
    <p:sldId id="477" r:id="rId60"/>
    <p:sldId id="478" r:id="rId61"/>
    <p:sldId id="479" r:id="rId62"/>
    <p:sldId id="480" r:id="rId63"/>
    <p:sldId id="481" r:id="rId64"/>
    <p:sldId id="482" r:id="rId65"/>
    <p:sldId id="441" r:id="rId66"/>
    <p:sldId id="442" r:id="rId67"/>
    <p:sldId id="443" r:id="rId68"/>
    <p:sldId id="444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872C2-0E6B-4559-817F-620386118BB9}" v="576" dt="2021-07-02T19:25:44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9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20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A8CB-C06B-4F9E-971C-307175D389F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E8373-AC0A-43A5-BBA9-F3BEFA076FA6}">
      <dgm:prSet custT="1"/>
      <dgm:spPr/>
      <dgm:t>
        <a:bodyPr/>
        <a:lstStyle/>
        <a:p>
          <a:r>
            <a:rPr lang="en-US" sz="2400" u="none" dirty="0"/>
            <a:t>Assess</a:t>
          </a:r>
        </a:p>
      </dgm:t>
    </dgm:pt>
    <dgm:pt modelId="{35898E51-40CD-40FB-AAC3-0896C838AECA}" type="parTrans" cxnId="{2DF48D9C-1803-4F92-873F-488C3727FDE0}">
      <dgm:prSet/>
      <dgm:spPr/>
      <dgm:t>
        <a:bodyPr/>
        <a:lstStyle/>
        <a:p>
          <a:endParaRPr lang="en-US"/>
        </a:p>
      </dgm:t>
    </dgm:pt>
    <dgm:pt modelId="{80870A28-27BA-4E8B-96CF-CBAC3E985CAA}" type="sibTrans" cxnId="{2DF48D9C-1803-4F92-873F-488C3727FDE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D73521A-CF67-44F7-9320-7533BBB01D30}">
      <dgm:prSet/>
      <dgm:spPr/>
      <dgm:t>
        <a:bodyPr/>
        <a:lstStyle/>
        <a:p>
          <a:r>
            <a:rPr lang="en-US"/>
            <a:t>Take English the first semester</a:t>
          </a:r>
        </a:p>
      </dgm:t>
    </dgm:pt>
    <dgm:pt modelId="{F95D6239-90E9-434C-A3DC-410ECD48B0F9}" type="parTrans" cxnId="{17C83D69-6F68-420F-B44F-0DF2CCE16E3B}">
      <dgm:prSet/>
      <dgm:spPr/>
      <dgm:t>
        <a:bodyPr/>
        <a:lstStyle/>
        <a:p>
          <a:endParaRPr lang="en-US"/>
        </a:p>
      </dgm:t>
    </dgm:pt>
    <dgm:pt modelId="{A7D179B1-182C-4F3E-83CD-14570AC8677A}" type="sibTrans" cxnId="{17C83D69-6F68-420F-B44F-0DF2CCE16E3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6B6C194-7560-4045-841B-88A5E6BA458F}">
      <dgm:prSet/>
      <dgm:spPr/>
      <dgm:t>
        <a:bodyPr/>
        <a:lstStyle/>
        <a:p>
          <a:r>
            <a:rPr lang="en-US"/>
            <a:t>Start math classes early</a:t>
          </a:r>
        </a:p>
      </dgm:t>
    </dgm:pt>
    <dgm:pt modelId="{5E3D5A61-9B75-4EFB-985D-BD19A2283850}" type="parTrans" cxnId="{66D88B0C-DB54-49CB-BFDF-A7437954432A}">
      <dgm:prSet/>
      <dgm:spPr/>
      <dgm:t>
        <a:bodyPr/>
        <a:lstStyle/>
        <a:p>
          <a:endParaRPr lang="en-US"/>
        </a:p>
      </dgm:t>
    </dgm:pt>
    <dgm:pt modelId="{78BA7BBF-F402-420D-9C19-3FDF2727E59B}" type="sibTrans" cxnId="{66D88B0C-DB54-49CB-BFDF-A7437954432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AD9DADF-70C3-4F9E-812A-36A95C48B3E3}">
      <dgm:prSet/>
      <dgm:spPr/>
      <dgm:t>
        <a:bodyPr/>
        <a:lstStyle/>
        <a:p>
          <a:r>
            <a:rPr lang="en-US"/>
            <a:t>Take general education</a:t>
          </a:r>
        </a:p>
      </dgm:t>
    </dgm:pt>
    <dgm:pt modelId="{57BC1BB5-3C7E-43B8-8700-6981D405AE8A}" type="parTrans" cxnId="{D4168B80-DEA6-4F14-A49A-9A41C22850BA}">
      <dgm:prSet/>
      <dgm:spPr/>
      <dgm:t>
        <a:bodyPr/>
        <a:lstStyle/>
        <a:p>
          <a:endParaRPr lang="en-US"/>
        </a:p>
      </dgm:t>
    </dgm:pt>
    <dgm:pt modelId="{2253E071-9E86-4CDB-944A-C8D88A29D565}" type="sibTrans" cxnId="{D4168B80-DEA6-4F14-A49A-9A41C22850B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B8D5DE9-0D84-48B2-8AA2-7AE6F9068F6A}">
      <dgm:prSet/>
      <dgm:spPr/>
      <dgm:t>
        <a:bodyPr/>
        <a:lstStyle/>
        <a:p>
          <a:r>
            <a:rPr lang="en-US"/>
            <a:t>Prepare for your major</a:t>
          </a:r>
        </a:p>
      </dgm:t>
    </dgm:pt>
    <dgm:pt modelId="{5705AC8F-77EF-4313-AA84-EC29E7D66FDD}" type="parTrans" cxnId="{C6FBC707-2E4C-4210-987D-708A368DF283}">
      <dgm:prSet/>
      <dgm:spPr/>
      <dgm:t>
        <a:bodyPr/>
        <a:lstStyle/>
        <a:p>
          <a:endParaRPr lang="en-US"/>
        </a:p>
      </dgm:t>
    </dgm:pt>
    <dgm:pt modelId="{CBC202A3-1864-4A89-BF40-CD32232E9CB9}" type="sibTrans" cxnId="{C6FBC707-2E4C-4210-987D-708A368DF283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6236162-95B8-463F-884F-D3B84344F59C}" type="pres">
      <dgm:prSet presAssocID="{0A0BA8CB-C06B-4F9E-971C-307175D389FE}" presName="linearFlow" presStyleCnt="0">
        <dgm:presLayoutVars>
          <dgm:dir/>
          <dgm:animLvl val="lvl"/>
          <dgm:resizeHandles val="exact"/>
        </dgm:presLayoutVars>
      </dgm:prSet>
      <dgm:spPr/>
    </dgm:pt>
    <dgm:pt modelId="{9B0F12F7-58CE-48C9-8052-B2A58698278D}" type="pres">
      <dgm:prSet presAssocID="{9F3E8373-AC0A-43A5-BBA9-F3BEFA076FA6}" presName="compositeNode" presStyleCnt="0"/>
      <dgm:spPr/>
    </dgm:pt>
    <dgm:pt modelId="{C666F6A7-F602-4836-8605-D2EBE627E35F}" type="pres">
      <dgm:prSet presAssocID="{9F3E8373-AC0A-43A5-BBA9-F3BEFA076FA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79CF5B6-5C41-41F2-AD99-B7783467A063}" type="pres">
      <dgm:prSet presAssocID="{9F3E8373-AC0A-43A5-BBA9-F3BEFA076FA6}" presName="parSh" presStyleCnt="0"/>
      <dgm:spPr/>
    </dgm:pt>
    <dgm:pt modelId="{4D443B5F-AF6F-4753-957B-E1BA58E37ED0}" type="pres">
      <dgm:prSet presAssocID="{9F3E8373-AC0A-43A5-BBA9-F3BEFA076FA6}" presName="lineNode" presStyleLbl="alignAccFollowNode1" presStyleIdx="0" presStyleCnt="15"/>
      <dgm:spPr/>
    </dgm:pt>
    <dgm:pt modelId="{15FA2DAC-DFA1-45A5-AC86-3CD73B929E19}" type="pres">
      <dgm:prSet presAssocID="{9F3E8373-AC0A-43A5-BBA9-F3BEFA076FA6}" presName="lineArrowNode" presStyleLbl="alignAccFollowNode1" presStyleIdx="1" presStyleCnt="15"/>
      <dgm:spPr/>
    </dgm:pt>
    <dgm:pt modelId="{6E829224-E66C-47EF-AAD7-6CE3E0C8BDC9}" type="pres">
      <dgm:prSet presAssocID="{80870A28-27BA-4E8B-96CF-CBAC3E985CAA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59B427B2-2E52-4750-A5BA-33C07E29A061}" type="pres">
      <dgm:prSet presAssocID="{80870A28-27BA-4E8B-96CF-CBAC3E985CAA}" presName="spacerBetweenCircleAndCallout" presStyleCnt="0">
        <dgm:presLayoutVars/>
      </dgm:prSet>
      <dgm:spPr/>
    </dgm:pt>
    <dgm:pt modelId="{0B40EBF0-8C13-4AAF-A3CF-F1A9C15580F6}" type="pres">
      <dgm:prSet presAssocID="{9F3E8373-AC0A-43A5-BBA9-F3BEFA076FA6}" presName="nodeText" presStyleLbl="alignAccFollowNode1" presStyleIdx="2" presStyleCnt="15" custFlipHor="1" custScaleX="105224">
        <dgm:presLayoutVars>
          <dgm:bulletEnabled val="1"/>
        </dgm:presLayoutVars>
      </dgm:prSet>
      <dgm:spPr/>
    </dgm:pt>
    <dgm:pt modelId="{71E2F354-61FC-47C5-8F6E-24DF2245B9D9}" type="pres">
      <dgm:prSet presAssocID="{80870A28-27BA-4E8B-96CF-CBAC3E985CAA}" presName="sibTransComposite" presStyleCnt="0"/>
      <dgm:spPr/>
    </dgm:pt>
    <dgm:pt modelId="{C979D231-A98F-44A9-B76C-EDC9F1AC9137}" type="pres">
      <dgm:prSet presAssocID="{DD73521A-CF67-44F7-9320-7533BBB01D30}" presName="compositeNode" presStyleCnt="0"/>
      <dgm:spPr/>
    </dgm:pt>
    <dgm:pt modelId="{D0C06588-CCA1-4093-B3D2-4FBB553F27D4}" type="pres">
      <dgm:prSet presAssocID="{DD73521A-CF67-44F7-9320-7533BBB01D3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A4E9D5E-ABC1-4FEB-826B-A8C03E8CE48F}" type="pres">
      <dgm:prSet presAssocID="{DD73521A-CF67-44F7-9320-7533BBB01D30}" presName="parSh" presStyleCnt="0"/>
      <dgm:spPr/>
    </dgm:pt>
    <dgm:pt modelId="{5B3C00FE-BAE8-4289-BE49-E7C3241E7A89}" type="pres">
      <dgm:prSet presAssocID="{DD73521A-CF67-44F7-9320-7533BBB01D30}" presName="lineNode" presStyleLbl="alignAccFollowNode1" presStyleIdx="3" presStyleCnt="15"/>
      <dgm:spPr/>
    </dgm:pt>
    <dgm:pt modelId="{F406B3DB-D813-437E-8B53-88FD693B25F0}" type="pres">
      <dgm:prSet presAssocID="{DD73521A-CF67-44F7-9320-7533BBB01D30}" presName="lineArrowNode" presStyleLbl="alignAccFollowNode1" presStyleIdx="4" presStyleCnt="15"/>
      <dgm:spPr/>
    </dgm:pt>
    <dgm:pt modelId="{4F79E6FC-1A09-4A8E-8D3C-2882B348430E}" type="pres">
      <dgm:prSet presAssocID="{A7D179B1-182C-4F3E-83CD-14570AC8677A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4AA93DD1-DA03-4450-8257-EAAEF5DB4150}" type="pres">
      <dgm:prSet presAssocID="{A7D179B1-182C-4F3E-83CD-14570AC8677A}" presName="spacerBetweenCircleAndCallout" presStyleCnt="0">
        <dgm:presLayoutVars/>
      </dgm:prSet>
      <dgm:spPr/>
    </dgm:pt>
    <dgm:pt modelId="{272FFDD7-BBF2-4804-9777-57C7DD9D950C}" type="pres">
      <dgm:prSet presAssocID="{DD73521A-CF67-44F7-9320-7533BBB01D30}" presName="nodeText" presStyleLbl="alignAccFollowNode1" presStyleIdx="5" presStyleCnt="15">
        <dgm:presLayoutVars>
          <dgm:bulletEnabled val="1"/>
        </dgm:presLayoutVars>
      </dgm:prSet>
      <dgm:spPr/>
    </dgm:pt>
    <dgm:pt modelId="{189C94C8-B078-481A-AE65-2B09EB72DCE9}" type="pres">
      <dgm:prSet presAssocID="{A7D179B1-182C-4F3E-83CD-14570AC8677A}" presName="sibTransComposite" presStyleCnt="0"/>
      <dgm:spPr/>
    </dgm:pt>
    <dgm:pt modelId="{18A2E239-BA97-44B6-AE36-4C7EACF3E6D2}" type="pres">
      <dgm:prSet presAssocID="{66B6C194-7560-4045-841B-88A5E6BA458F}" presName="compositeNode" presStyleCnt="0"/>
      <dgm:spPr/>
    </dgm:pt>
    <dgm:pt modelId="{16F6372C-CC19-419A-A3A5-2622280221DD}" type="pres">
      <dgm:prSet presAssocID="{66B6C194-7560-4045-841B-88A5E6BA458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735A566-DA62-44C3-BA53-27272D0DA95E}" type="pres">
      <dgm:prSet presAssocID="{66B6C194-7560-4045-841B-88A5E6BA458F}" presName="parSh" presStyleCnt="0"/>
      <dgm:spPr/>
    </dgm:pt>
    <dgm:pt modelId="{B7A759EB-EF74-41CE-9A12-249EAE13CF7C}" type="pres">
      <dgm:prSet presAssocID="{66B6C194-7560-4045-841B-88A5E6BA458F}" presName="lineNode" presStyleLbl="alignAccFollowNode1" presStyleIdx="6" presStyleCnt="15"/>
      <dgm:spPr/>
    </dgm:pt>
    <dgm:pt modelId="{3A863BC7-AF6F-49D6-A6F0-F2F3986ED211}" type="pres">
      <dgm:prSet presAssocID="{66B6C194-7560-4045-841B-88A5E6BA458F}" presName="lineArrowNode" presStyleLbl="alignAccFollowNode1" presStyleIdx="7" presStyleCnt="15"/>
      <dgm:spPr/>
    </dgm:pt>
    <dgm:pt modelId="{520CC1D0-8586-42AE-A91E-772EFB0C7C9C}" type="pres">
      <dgm:prSet presAssocID="{78BA7BBF-F402-420D-9C19-3FDF2727E59B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73ABC979-1BD6-4FE7-97A3-D6EC1453ED11}" type="pres">
      <dgm:prSet presAssocID="{78BA7BBF-F402-420D-9C19-3FDF2727E59B}" presName="spacerBetweenCircleAndCallout" presStyleCnt="0">
        <dgm:presLayoutVars/>
      </dgm:prSet>
      <dgm:spPr/>
    </dgm:pt>
    <dgm:pt modelId="{647BD1BD-54DE-467C-BDB6-51E91ACF8E70}" type="pres">
      <dgm:prSet presAssocID="{66B6C194-7560-4045-841B-88A5E6BA458F}" presName="nodeText" presStyleLbl="alignAccFollowNode1" presStyleIdx="8" presStyleCnt="15">
        <dgm:presLayoutVars>
          <dgm:bulletEnabled val="1"/>
        </dgm:presLayoutVars>
      </dgm:prSet>
      <dgm:spPr/>
    </dgm:pt>
    <dgm:pt modelId="{71381B8C-9634-4504-9A4B-662D9651D86B}" type="pres">
      <dgm:prSet presAssocID="{78BA7BBF-F402-420D-9C19-3FDF2727E59B}" presName="sibTransComposite" presStyleCnt="0"/>
      <dgm:spPr/>
    </dgm:pt>
    <dgm:pt modelId="{4AEB586A-C570-4DAD-AC22-645637215E32}" type="pres">
      <dgm:prSet presAssocID="{2AD9DADF-70C3-4F9E-812A-36A95C48B3E3}" presName="compositeNode" presStyleCnt="0"/>
      <dgm:spPr/>
    </dgm:pt>
    <dgm:pt modelId="{1ABAF4CE-3785-4441-A27A-A8DEA6E92130}" type="pres">
      <dgm:prSet presAssocID="{2AD9DADF-70C3-4F9E-812A-36A95C48B3E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486DF26-561D-41B4-96A8-A068B98DF7DB}" type="pres">
      <dgm:prSet presAssocID="{2AD9DADF-70C3-4F9E-812A-36A95C48B3E3}" presName="parSh" presStyleCnt="0"/>
      <dgm:spPr/>
    </dgm:pt>
    <dgm:pt modelId="{9D8CB764-25C2-44B1-A6D1-AA3A6CF2CE0F}" type="pres">
      <dgm:prSet presAssocID="{2AD9DADF-70C3-4F9E-812A-36A95C48B3E3}" presName="lineNode" presStyleLbl="alignAccFollowNode1" presStyleIdx="9" presStyleCnt="15"/>
      <dgm:spPr/>
    </dgm:pt>
    <dgm:pt modelId="{6FB1559D-85AA-4D23-BA03-FCB2E2F1B30C}" type="pres">
      <dgm:prSet presAssocID="{2AD9DADF-70C3-4F9E-812A-36A95C48B3E3}" presName="lineArrowNode" presStyleLbl="alignAccFollowNode1" presStyleIdx="10" presStyleCnt="15"/>
      <dgm:spPr/>
    </dgm:pt>
    <dgm:pt modelId="{0BFA60E1-2BE5-4FB0-BBE1-C5665B228511}" type="pres">
      <dgm:prSet presAssocID="{2253E071-9E86-4CDB-944A-C8D88A29D565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94715890-6DFF-4C9C-8099-9C108EA78B69}" type="pres">
      <dgm:prSet presAssocID="{2253E071-9E86-4CDB-944A-C8D88A29D565}" presName="spacerBetweenCircleAndCallout" presStyleCnt="0">
        <dgm:presLayoutVars/>
      </dgm:prSet>
      <dgm:spPr/>
    </dgm:pt>
    <dgm:pt modelId="{5A1C7084-30AA-49FC-BE49-485DA983967B}" type="pres">
      <dgm:prSet presAssocID="{2AD9DADF-70C3-4F9E-812A-36A95C48B3E3}" presName="nodeText" presStyleLbl="alignAccFollowNode1" presStyleIdx="11" presStyleCnt="15">
        <dgm:presLayoutVars>
          <dgm:bulletEnabled val="1"/>
        </dgm:presLayoutVars>
      </dgm:prSet>
      <dgm:spPr/>
    </dgm:pt>
    <dgm:pt modelId="{E3DACFEB-8F2D-4A94-BE33-196091BDE994}" type="pres">
      <dgm:prSet presAssocID="{2253E071-9E86-4CDB-944A-C8D88A29D565}" presName="sibTransComposite" presStyleCnt="0"/>
      <dgm:spPr/>
    </dgm:pt>
    <dgm:pt modelId="{48755A5B-34FE-4F13-B143-54EB38075EC4}" type="pres">
      <dgm:prSet presAssocID="{8B8D5DE9-0D84-48B2-8AA2-7AE6F9068F6A}" presName="compositeNode" presStyleCnt="0"/>
      <dgm:spPr/>
    </dgm:pt>
    <dgm:pt modelId="{A447E511-3090-446F-A962-8AE835B56399}" type="pres">
      <dgm:prSet presAssocID="{8B8D5DE9-0D84-48B2-8AA2-7AE6F9068F6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0A2FBDE-A941-4178-9F2D-448DEDAE6FE1}" type="pres">
      <dgm:prSet presAssocID="{8B8D5DE9-0D84-48B2-8AA2-7AE6F9068F6A}" presName="parSh" presStyleCnt="0"/>
      <dgm:spPr/>
    </dgm:pt>
    <dgm:pt modelId="{D1AE3EF3-A766-4F06-808D-586A61A819B7}" type="pres">
      <dgm:prSet presAssocID="{8B8D5DE9-0D84-48B2-8AA2-7AE6F9068F6A}" presName="lineNode" presStyleLbl="alignAccFollowNode1" presStyleIdx="12" presStyleCnt="15"/>
      <dgm:spPr/>
    </dgm:pt>
    <dgm:pt modelId="{CE2CF41E-7C49-40AB-A247-FB92963AEECF}" type="pres">
      <dgm:prSet presAssocID="{8B8D5DE9-0D84-48B2-8AA2-7AE6F9068F6A}" presName="lineArrowNode" presStyleLbl="alignAccFollowNode1" presStyleIdx="13" presStyleCnt="15"/>
      <dgm:spPr/>
    </dgm:pt>
    <dgm:pt modelId="{A17B6DF6-4AAC-41E3-904D-C5D0788593D5}" type="pres">
      <dgm:prSet presAssocID="{CBC202A3-1864-4A89-BF40-CD32232E9CB9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E2D41D77-A315-4717-82CF-102FD1499452}" type="pres">
      <dgm:prSet presAssocID="{CBC202A3-1864-4A89-BF40-CD32232E9CB9}" presName="spacerBetweenCircleAndCallout" presStyleCnt="0">
        <dgm:presLayoutVars/>
      </dgm:prSet>
      <dgm:spPr/>
    </dgm:pt>
    <dgm:pt modelId="{2FFD9922-6E81-445F-8FAB-1D990BD07658}" type="pres">
      <dgm:prSet presAssocID="{8B8D5DE9-0D84-48B2-8AA2-7AE6F9068F6A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34C93701-7865-4EF6-82E3-738A4CAACE40}" type="presOf" srcId="{DD73521A-CF67-44F7-9320-7533BBB01D30}" destId="{272FFDD7-BBF2-4804-9777-57C7DD9D950C}" srcOrd="0" destOrd="0" presId="urn:microsoft.com/office/officeart/2016/7/layout/LinearArrowProcessNumbered"/>
    <dgm:cxn modelId="{C6FBC707-2E4C-4210-987D-708A368DF283}" srcId="{0A0BA8CB-C06B-4F9E-971C-307175D389FE}" destId="{8B8D5DE9-0D84-48B2-8AA2-7AE6F9068F6A}" srcOrd="4" destOrd="0" parTransId="{5705AC8F-77EF-4313-AA84-EC29E7D66FDD}" sibTransId="{CBC202A3-1864-4A89-BF40-CD32232E9CB9}"/>
    <dgm:cxn modelId="{66D88B0C-DB54-49CB-BFDF-A7437954432A}" srcId="{0A0BA8CB-C06B-4F9E-971C-307175D389FE}" destId="{66B6C194-7560-4045-841B-88A5E6BA458F}" srcOrd="2" destOrd="0" parTransId="{5E3D5A61-9B75-4EFB-985D-BD19A2283850}" sibTransId="{78BA7BBF-F402-420D-9C19-3FDF2727E59B}"/>
    <dgm:cxn modelId="{A610A52A-45D0-45D3-A0EF-46C042B2877B}" type="presOf" srcId="{A7D179B1-182C-4F3E-83CD-14570AC8677A}" destId="{4F79E6FC-1A09-4A8E-8D3C-2882B348430E}" srcOrd="0" destOrd="0" presId="urn:microsoft.com/office/officeart/2016/7/layout/LinearArrowProcessNumbered"/>
    <dgm:cxn modelId="{2D218839-071B-4F86-B6BC-4110E0C831B2}" type="presOf" srcId="{CBC202A3-1864-4A89-BF40-CD32232E9CB9}" destId="{A17B6DF6-4AAC-41E3-904D-C5D0788593D5}" srcOrd="0" destOrd="0" presId="urn:microsoft.com/office/officeart/2016/7/layout/LinearArrowProcessNumbered"/>
    <dgm:cxn modelId="{038A0B45-3118-481D-8938-E99029A80815}" type="presOf" srcId="{0A0BA8CB-C06B-4F9E-971C-307175D389FE}" destId="{26236162-95B8-463F-884F-D3B84344F59C}" srcOrd="0" destOrd="0" presId="urn:microsoft.com/office/officeart/2016/7/layout/LinearArrowProcessNumbered"/>
    <dgm:cxn modelId="{17C83D69-6F68-420F-B44F-0DF2CCE16E3B}" srcId="{0A0BA8CB-C06B-4F9E-971C-307175D389FE}" destId="{DD73521A-CF67-44F7-9320-7533BBB01D30}" srcOrd="1" destOrd="0" parTransId="{F95D6239-90E9-434C-A3DC-410ECD48B0F9}" sibTransId="{A7D179B1-182C-4F3E-83CD-14570AC8677A}"/>
    <dgm:cxn modelId="{F570414A-8797-46BB-9533-FE56C631E7F2}" type="presOf" srcId="{8B8D5DE9-0D84-48B2-8AA2-7AE6F9068F6A}" destId="{2FFD9922-6E81-445F-8FAB-1D990BD07658}" srcOrd="0" destOrd="0" presId="urn:microsoft.com/office/officeart/2016/7/layout/LinearArrowProcessNumbered"/>
    <dgm:cxn modelId="{6DE1AD7E-085C-449E-BB9E-D00A66FE02C9}" type="presOf" srcId="{80870A28-27BA-4E8B-96CF-CBAC3E985CAA}" destId="{6E829224-E66C-47EF-AAD7-6CE3E0C8BDC9}" srcOrd="0" destOrd="0" presId="urn:microsoft.com/office/officeart/2016/7/layout/LinearArrowProcessNumbered"/>
    <dgm:cxn modelId="{D4168B80-DEA6-4F14-A49A-9A41C22850BA}" srcId="{0A0BA8CB-C06B-4F9E-971C-307175D389FE}" destId="{2AD9DADF-70C3-4F9E-812A-36A95C48B3E3}" srcOrd="3" destOrd="0" parTransId="{57BC1BB5-3C7E-43B8-8700-6981D405AE8A}" sibTransId="{2253E071-9E86-4CDB-944A-C8D88A29D565}"/>
    <dgm:cxn modelId="{5E14618A-58EB-4FF6-9B23-C2EDD5918AA7}" type="presOf" srcId="{78BA7BBF-F402-420D-9C19-3FDF2727E59B}" destId="{520CC1D0-8586-42AE-A91E-772EFB0C7C9C}" srcOrd="0" destOrd="0" presId="urn:microsoft.com/office/officeart/2016/7/layout/LinearArrowProcessNumbered"/>
    <dgm:cxn modelId="{5AEAE28B-0A5A-47CD-AE2B-B20CC2386466}" type="presOf" srcId="{2253E071-9E86-4CDB-944A-C8D88A29D565}" destId="{0BFA60E1-2BE5-4FB0-BBE1-C5665B228511}" srcOrd="0" destOrd="0" presId="urn:microsoft.com/office/officeart/2016/7/layout/LinearArrowProcessNumbered"/>
    <dgm:cxn modelId="{0F545793-E75F-4692-9494-3A3FD5B9FFE7}" type="presOf" srcId="{66B6C194-7560-4045-841B-88A5E6BA458F}" destId="{647BD1BD-54DE-467C-BDB6-51E91ACF8E70}" srcOrd="0" destOrd="0" presId="urn:microsoft.com/office/officeart/2016/7/layout/LinearArrowProcessNumbered"/>
    <dgm:cxn modelId="{2DF48D9C-1803-4F92-873F-488C3727FDE0}" srcId="{0A0BA8CB-C06B-4F9E-971C-307175D389FE}" destId="{9F3E8373-AC0A-43A5-BBA9-F3BEFA076FA6}" srcOrd="0" destOrd="0" parTransId="{35898E51-40CD-40FB-AAC3-0896C838AECA}" sibTransId="{80870A28-27BA-4E8B-96CF-CBAC3E985CAA}"/>
    <dgm:cxn modelId="{443A27B8-9481-459B-8A71-B32CBAE01CB7}" type="presOf" srcId="{2AD9DADF-70C3-4F9E-812A-36A95C48B3E3}" destId="{5A1C7084-30AA-49FC-BE49-485DA983967B}" srcOrd="0" destOrd="0" presId="urn:microsoft.com/office/officeart/2016/7/layout/LinearArrowProcessNumbered"/>
    <dgm:cxn modelId="{C57B60C4-2F10-44A0-8A30-18FCAC9557FF}" type="presOf" srcId="{9F3E8373-AC0A-43A5-BBA9-F3BEFA076FA6}" destId="{0B40EBF0-8C13-4AAF-A3CF-F1A9C15580F6}" srcOrd="0" destOrd="0" presId="urn:microsoft.com/office/officeart/2016/7/layout/LinearArrowProcessNumbered"/>
    <dgm:cxn modelId="{851B9342-48F3-46E1-94AE-28C75FBF1938}" type="presParOf" srcId="{26236162-95B8-463F-884F-D3B84344F59C}" destId="{9B0F12F7-58CE-48C9-8052-B2A58698278D}" srcOrd="0" destOrd="0" presId="urn:microsoft.com/office/officeart/2016/7/layout/LinearArrowProcessNumbered"/>
    <dgm:cxn modelId="{F53FE068-9758-451A-AF0C-7AFFA08E5CA2}" type="presParOf" srcId="{9B0F12F7-58CE-48C9-8052-B2A58698278D}" destId="{C666F6A7-F602-4836-8605-D2EBE627E35F}" srcOrd="0" destOrd="0" presId="urn:microsoft.com/office/officeart/2016/7/layout/LinearArrowProcessNumbered"/>
    <dgm:cxn modelId="{20742E4F-2B87-4E65-8491-2E116E029DE4}" type="presParOf" srcId="{9B0F12F7-58CE-48C9-8052-B2A58698278D}" destId="{C79CF5B6-5C41-41F2-AD99-B7783467A063}" srcOrd="1" destOrd="0" presId="urn:microsoft.com/office/officeart/2016/7/layout/LinearArrowProcessNumbered"/>
    <dgm:cxn modelId="{C84DAF36-48AB-498A-A14C-C51690B0EE91}" type="presParOf" srcId="{C79CF5B6-5C41-41F2-AD99-B7783467A063}" destId="{4D443B5F-AF6F-4753-957B-E1BA58E37ED0}" srcOrd="0" destOrd="0" presId="urn:microsoft.com/office/officeart/2016/7/layout/LinearArrowProcessNumbered"/>
    <dgm:cxn modelId="{FDBAA461-E1FF-4F1C-93DF-713FDC36C667}" type="presParOf" srcId="{C79CF5B6-5C41-41F2-AD99-B7783467A063}" destId="{15FA2DAC-DFA1-45A5-AC86-3CD73B929E19}" srcOrd="1" destOrd="0" presId="urn:microsoft.com/office/officeart/2016/7/layout/LinearArrowProcessNumbered"/>
    <dgm:cxn modelId="{BC5DEE04-6EB5-437D-950D-F2D456FB75DA}" type="presParOf" srcId="{C79CF5B6-5C41-41F2-AD99-B7783467A063}" destId="{6E829224-E66C-47EF-AAD7-6CE3E0C8BDC9}" srcOrd="2" destOrd="0" presId="urn:microsoft.com/office/officeart/2016/7/layout/LinearArrowProcessNumbered"/>
    <dgm:cxn modelId="{4225F652-8CA1-41D1-B5F6-F887D84C0BEB}" type="presParOf" srcId="{C79CF5B6-5C41-41F2-AD99-B7783467A063}" destId="{59B427B2-2E52-4750-A5BA-33C07E29A061}" srcOrd="3" destOrd="0" presId="urn:microsoft.com/office/officeart/2016/7/layout/LinearArrowProcessNumbered"/>
    <dgm:cxn modelId="{B93D867C-1512-4BA2-BA06-525C490C2C6E}" type="presParOf" srcId="{9B0F12F7-58CE-48C9-8052-B2A58698278D}" destId="{0B40EBF0-8C13-4AAF-A3CF-F1A9C15580F6}" srcOrd="2" destOrd="0" presId="urn:microsoft.com/office/officeart/2016/7/layout/LinearArrowProcessNumbered"/>
    <dgm:cxn modelId="{4D657D93-6D78-4EB4-A928-117DF7E49036}" type="presParOf" srcId="{26236162-95B8-463F-884F-D3B84344F59C}" destId="{71E2F354-61FC-47C5-8F6E-24DF2245B9D9}" srcOrd="1" destOrd="0" presId="urn:microsoft.com/office/officeart/2016/7/layout/LinearArrowProcessNumbered"/>
    <dgm:cxn modelId="{E72A9701-FFFA-48BB-AA00-C0E836CA96B6}" type="presParOf" srcId="{26236162-95B8-463F-884F-D3B84344F59C}" destId="{C979D231-A98F-44A9-B76C-EDC9F1AC9137}" srcOrd="2" destOrd="0" presId="urn:microsoft.com/office/officeart/2016/7/layout/LinearArrowProcessNumbered"/>
    <dgm:cxn modelId="{76D342A9-0EC0-4C1A-85A3-2B564EB1E992}" type="presParOf" srcId="{C979D231-A98F-44A9-B76C-EDC9F1AC9137}" destId="{D0C06588-CCA1-4093-B3D2-4FBB553F27D4}" srcOrd="0" destOrd="0" presId="urn:microsoft.com/office/officeart/2016/7/layout/LinearArrowProcessNumbered"/>
    <dgm:cxn modelId="{7C680140-30BE-434F-95C2-76BF7C807CD3}" type="presParOf" srcId="{C979D231-A98F-44A9-B76C-EDC9F1AC9137}" destId="{4A4E9D5E-ABC1-4FEB-826B-A8C03E8CE48F}" srcOrd="1" destOrd="0" presId="urn:microsoft.com/office/officeart/2016/7/layout/LinearArrowProcessNumbered"/>
    <dgm:cxn modelId="{A0658EBF-B005-4F89-83E9-E93DCF2FBBBF}" type="presParOf" srcId="{4A4E9D5E-ABC1-4FEB-826B-A8C03E8CE48F}" destId="{5B3C00FE-BAE8-4289-BE49-E7C3241E7A89}" srcOrd="0" destOrd="0" presId="urn:microsoft.com/office/officeart/2016/7/layout/LinearArrowProcessNumbered"/>
    <dgm:cxn modelId="{72F3ECD8-E5B6-445D-A27D-876374F12317}" type="presParOf" srcId="{4A4E9D5E-ABC1-4FEB-826B-A8C03E8CE48F}" destId="{F406B3DB-D813-437E-8B53-88FD693B25F0}" srcOrd="1" destOrd="0" presId="urn:microsoft.com/office/officeart/2016/7/layout/LinearArrowProcessNumbered"/>
    <dgm:cxn modelId="{D3DD1632-E7CD-4D41-A104-726E931BDD9B}" type="presParOf" srcId="{4A4E9D5E-ABC1-4FEB-826B-A8C03E8CE48F}" destId="{4F79E6FC-1A09-4A8E-8D3C-2882B348430E}" srcOrd="2" destOrd="0" presId="urn:microsoft.com/office/officeart/2016/7/layout/LinearArrowProcessNumbered"/>
    <dgm:cxn modelId="{43053F61-ADB9-40F0-B08D-E749BB330495}" type="presParOf" srcId="{4A4E9D5E-ABC1-4FEB-826B-A8C03E8CE48F}" destId="{4AA93DD1-DA03-4450-8257-EAAEF5DB4150}" srcOrd="3" destOrd="0" presId="urn:microsoft.com/office/officeart/2016/7/layout/LinearArrowProcessNumbered"/>
    <dgm:cxn modelId="{E034285A-65FB-4F15-BE06-BF1A62A22395}" type="presParOf" srcId="{C979D231-A98F-44A9-B76C-EDC9F1AC9137}" destId="{272FFDD7-BBF2-4804-9777-57C7DD9D950C}" srcOrd="2" destOrd="0" presId="urn:microsoft.com/office/officeart/2016/7/layout/LinearArrowProcessNumbered"/>
    <dgm:cxn modelId="{8D3629B1-B9BC-4134-AE6D-10839E21BE1D}" type="presParOf" srcId="{26236162-95B8-463F-884F-D3B84344F59C}" destId="{189C94C8-B078-481A-AE65-2B09EB72DCE9}" srcOrd="3" destOrd="0" presId="urn:microsoft.com/office/officeart/2016/7/layout/LinearArrowProcessNumbered"/>
    <dgm:cxn modelId="{DCAB7AA8-A5FE-4D52-8FAA-E17CBADF642C}" type="presParOf" srcId="{26236162-95B8-463F-884F-D3B84344F59C}" destId="{18A2E239-BA97-44B6-AE36-4C7EACF3E6D2}" srcOrd="4" destOrd="0" presId="urn:microsoft.com/office/officeart/2016/7/layout/LinearArrowProcessNumbered"/>
    <dgm:cxn modelId="{C4BA48F8-FE26-4FF0-968D-AF99990CBE3F}" type="presParOf" srcId="{18A2E239-BA97-44B6-AE36-4C7EACF3E6D2}" destId="{16F6372C-CC19-419A-A3A5-2622280221DD}" srcOrd="0" destOrd="0" presId="urn:microsoft.com/office/officeart/2016/7/layout/LinearArrowProcessNumbered"/>
    <dgm:cxn modelId="{7B476687-33BE-4BE9-A08C-54BCF4A21808}" type="presParOf" srcId="{18A2E239-BA97-44B6-AE36-4C7EACF3E6D2}" destId="{3735A566-DA62-44C3-BA53-27272D0DA95E}" srcOrd="1" destOrd="0" presId="urn:microsoft.com/office/officeart/2016/7/layout/LinearArrowProcessNumbered"/>
    <dgm:cxn modelId="{A0BDC0B6-9DF6-4AA2-846B-472F4B420B1D}" type="presParOf" srcId="{3735A566-DA62-44C3-BA53-27272D0DA95E}" destId="{B7A759EB-EF74-41CE-9A12-249EAE13CF7C}" srcOrd="0" destOrd="0" presId="urn:microsoft.com/office/officeart/2016/7/layout/LinearArrowProcessNumbered"/>
    <dgm:cxn modelId="{0FD2513E-9AD3-4C28-B92D-05BF89C17618}" type="presParOf" srcId="{3735A566-DA62-44C3-BA53-27272D0DA95E}" destId="{3A863BC7-AF6F-49D6-A6F0-F2F3986ED211}" srcOrd="1" destOrd="0" presId="urn:microsoft.com/office/officeart/2016/7/layout/LinearArrowProcessNumbered"/>
    <dgm:cxn modelId="{A995B963-272F-4772-98A3-1FEE5531AAD2}" type="presParOf" srcId="{3735A566-DA62-44C3-BA53-27272D0DA95E}" destId="{520CC1D0-8586-42AE-A91E-772EFB0C7C9C}" srcOrd="2" destOrd="0" presId="urn:microsoft.com/office/officeart/2016/7/layout/LinearArrowProcessNumbered"/>
    <dgm:cxn modelId="{67C771B2-D691-4DF4-B58C-954689705C23}" type="presParOf" srcId="{3735A566-DA62-44C3-BA53-27272D0DA95E}" destId="{73ABC979-1BD6-4FE7-97A3-D6EC1453ED11}" srcOrd="3" destOrd="0" presId="urn:microsoft.com/office/officeart/2016/7/layout/LinearArrowProcessNumbered"/>
    <dgm:cxn modelId="{255B2CD5-C52E-40D2-A136-4737CBF1D563}" type="presParOf" srcId="{18A2E239-BA97-44B6-AE36-4C7EACF3E6D2}" destId="{647BD1BD-54DE-467C-BDB6-51E91ACF8E70}" srcOrd="2" destOrd="0" presId="urn:microsoft.com/office/officeart/2016/7/layout/LinearArrowProcessNumbered"/>
    <dgm:cxn modelId="{CE9164A2-70C7-412B-B860-5D81C46A20BE}" type="presParOf" srcId="{26236162-95B8-463F-884F-D3B84344F59C}" destId="{71381B8C-9634-4504-9A4B-662D9651D86B}" srcOrd="5" destOrd="0" presId="urn:microsoft.com/office/officeart/2016/7/layout/LinearArrowProcessNumbered"/>
    <dgm:cxn modelId="{0AB3692E-AAD9-4361-B196-28D3195904EE}" type="presParOf" srcId="{26236162-95B8-463F-884F-D3B84344F59C}" destId="{4AEB586A-C570-4DAD-AC22-645637215E32}" srcOrd="6" destOrd="0" presId="urn:microsoft.com/office/officeart/2016/7/layout/LinearArrowProcessNumbered"/>
    <dgm:cxn modelId="{12633BCA-1311-4724-B97E-4825034DCDB0}" type="presParOf" srcId="{4AEB586A-C570-4DAD-AC22-645637215E32}" destId="{1ABAF4CE-3785-4441-A27A-A8DEA6E92130}" srcOrd="0" destOrd="0" presId="urn:microsoft.com/office/officeart/2016/7/layout/LinearArrowProcessNumbered"/>
    <dgm:cxn modelId="{23223DAB-60E3-49BC-BD8F-4B1EC5370337}" type="presParOf" srcId="{4AEB586A-C570-4DAD-AC22-645637215E32}" destId="{4486DF26-561D-41B4-96A8-A068B98DF7DB}" srcOrd="1" destOrd="0" presId="urn:microsoft.com/office/officeart/2016/7/layout/LinearArrowProcessNumbered"/>
    <dgm:cxn modelId="{11070B7D-DD26-4A62-BAE6-975730034501}" type="presParOf" srcId="{4486DF26-561D-41B4-96A8-A068B98DF7DB}" destId="{9D8CB764-25C2-44B1-A6D1-AA3A6CF2CE0F}" srcOrd="0" destOrd="0" presId="urn:microsoft.com/office/officeart/2016/7/layout/LinearArrowProcessNumbered"/>
    <dgm:cxn modelId="{D0AF2135-E87F-4388-81B7-916BAC924C83}" type="presParOf" srcId="{4486DF26-561D-41B4-96A8-A068B98DF7DB}" destId="{6FB1559D-85AA-4D23-BA03-FCB2E2F1B30C}" srcOrd="1" destOrd="0" presId="urn:microsoft.com/office/officeart/2016/7/layout/LinearArrowProcessNumbered"/>
    <dgm:cxn modelId="{33F8E830-0FB9-4DCF-BF91-1799003F223D}" type="presParOf" srcId="{4486DF26-561D-41B4-96A8-A068B98DF7DB}" destId="{0BFA60E1-2BE5-4FB0-BBE1-C5665B228511}" srcOrd="2" destOrd="0" presId="urn:microsoft.com/office/officeart/2016/7/layout/LinearArrowProcessNumbered"/>
    <dgm:cxn modelId="{89B1585F-4782-4446-AD47-3705BF237DA3}" type="presParOf" srcId="{4486DF26-561D-41B4-96A8-A068B98DF7DB}" destId="{94715890-6DFF-4C9C-8099-9C108EA78B69}" srcOrd="3" destOrd="0" presId="urn:microsoft.com/office/officeart/2016/7/layout/LinearArrowProcessNumbered"/>
    <dgm:cxn modelId="{061E7CBA-C4B5-43FD-8A8E-82CBD7ADC0E1}" type="presParOf" srcId="{4AEB586A-C570-4DAD-AC22-645637215E32}" destId="{5A1C7084-30AA-49FC-BE49-485DA983967B}" srcOrd="2" destOrd="0" presId="urn:microsoft.com/office/officeart/2016/7/layout/LinearArrowProcessNumbered"/>
    <dgm:cxn modelId="{A1DBEF8F-556D-444E-95BD-017B816B688A}" type="presParOf" srcId="{26236162-95B8-463F-884F-D3B84344F59C}" destId="{E3DACFEB-8F2D-4A94-BE33-196091BDE994}" srcOrd="7" destOrd="0" presId="urn:microsoft.com/office/officeart/2016/7/layout/LinearArrowProcessNumbered"/>
    <dgm:cxn modelId="{D9293238-3A71-4521-90A7-50E02AAB44E3}" type="presParOf" srcId="{26236162-95B8-463F-884F-D3B84344F59C}" destId="{48755A5B-34FE-4F13-B143-54EB38075EC4}" srcOrd="8" destOrd="0" presId="urn:microsoft.com/office/officeart/2016/7/layout/LinearArrowProcessNumbered"/>
    <dgm:cxn modelId="{4604F624-22CF-4745-991E-62160232D623}" type="presParOf" srcId="{48755A5B-34FE-4F13-B143-54EB38075EC4}" destId="{A447E511-3090-446F-A962-8AE835B56399}" srcOrd="0" destOrd="0" presId="urn:microsoft.com/office/officeart/2016/7/layout/LinearArrowProcessNumbered"/>
    <dgm:cxn modelId="{34358145-871F-425F-9C97-F8D883939A01}" type="presParOf" srcId="{48755A5B-34FE-4F13-B143-54EB38075EC4}" destId="{B0A2FBDE-A941-4178-9F2D-448DEDAE6FE1}" srcOrd="1" destOrd="0" presId="urn:microsoft.com/office/officeart/2016/7/layout/LinearArrowProcessNumbered"/>
    <dgm:cxn modelId="{491A8131-25B5-4B74-BFBE-C458AFA95E46}" type="presParOf" srcId="{B0A2FBDE-A941-4178-9F2D-448DEDAE6FE1}" destId="{D1AE3EF3-A766-4F06-808D-586A61A819B7}" srcOrd="0" destOrd="0" presId="urn:microsoft.com/office/officeart/2016/7/layout/LinearArrowProcessNumbered"/>
    <dgm:cxn modelId="{48185D76-F763-4AB5-A8AF-76E87E3EB21E}" type="presParOf" srcId="{B0A2FBDE-A941-4178-9F2D-448DEDAE6FE1}" destId="{CE2CF41E-7C49-40AB-A247-FB92963AEECF}" srcOrd="1" destOrd="0" presId="urn:microsoft.com/office/officeart/2016/7/layout/LinearArrowProcessNumbered"/>
    <dgm:cxn modelId="{EAE0D4B1-B98A-434B-83F4-3AEAEB348290}" type="presParOf" srcId="{B0A2FBDE-A941-4178-9F2D-448DEDAE6FE1}" destId="{A17B6DF6-4AAC-41E3-904D-C5D0788593D5}" srcOrd="2" destOrd="0" presId="urn:microsoft.com/office/officeart/2016/7/layout/LinearArrowProcessNumbered"/>
    <dgm:cxn modelId="{53B520C4-B9AC-4A05-81C8-1CE759669E86}" type="presParOf" srcId="{B0A2FBDE-A941-4178-9F2D-448DEDAE6FE1}" destId="{E2D41D77-A315-4717-82CF-102FD1499452}" srcOrd="3" destOrd="0" presId="urn:microsoft.com/office/officeart/2016/7/layout/LinearArrowProcessNumbered"/>
    <dgm:cxn modelId="{C8BED57C-1BBE-4C3D-8C46-F39202548FC3}" type="presParOf" srcId="{48755A5B-34FE-4F13-B143-54EB38075EC4}" destId="{2FFD9922-6E81-445F-8FAB-1D990BD0765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43B5F-AF6F-4753-957B-E1BA58E37ED0}">
      <dsp:nvSpPr>
        <dsp:cNvPr id="0" name=""/>
        <dsp:cNvSpPr/>
      </dsp:nvSpPr>
      <dsp:spPr>
        <a:xfrm>
          <a:off x="775180" y="821109"/>
          <a:ext cx="590301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A2DAC-DFA1-45A5-AC86-3CD73B929E19}">
      <dsp:nvSpPr>
        <dsp:cNvPr id="0" name=""/>
        <dsp:cNvSpPr/>
      </dsp:nvSpPr>
      <dsp:spPr>
        <a:xfrm>
          <a:off x="1400900" y="771560"/>
          <a:ext cx="67884" cy="12750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29224-E66C-47EF-AAD7-6CE3E0C8BDC9}">
      <dsp:nvSpPr>
        <dsp:cNvPr id="0" name=""/>
        <dsp:cNvSpPr/>
      </dsp:nvSpPr>
      <dsp:spPr>
        <a:xfrm>
          <a:off x="430012" y="549764"/>
          <a:ext cx="542762" cy="54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" tIns="21062" rIns="21062" bIns="2106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</a:t>
          </a:r>
        </a:p>
      </dsp:txBody>
      <dsp:txXfrm>
        <a:off x="509498" y="629250"/>
        <a:ext cx="383790" cy="383790"/>
      </dsp:txXfrm>
    </dsp:sp>
    <dsp:sp modelId="{0B40EBF0-8C13-4AAF-A3CF-F1A9C15580F6}">
      <dsp:nvSpPr>
        <dsp:cNvPr id="0" name=""/>
        <dsp:cNvSpPr/>
      </dsp:nvSpPr>
      <dsp:spPr>
        <a:xfrm flipH="1">
          <a:off x="1963" y="1258124"/>
          <a:ext cx="142368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26" tIns="165100" rIns="106726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/>
            <a:t>Assess</a:t>
          </a:r>
        </a:p>
      </dsp:txBody>
      <dsp:txXfrm>
        <a:off x="1963" y="1542861"/>
        <a:ext cx="1423684" cy="1680863"/>
      </dsp:txXfrm>
    </dsp:sp>
    <dsp:sp modelId="{5B3C00FE-BAE8-4289-BE49-E7C3241E7A89}">
      <dsp:nvSpPr>
        <dsp:cNvPr id="0" name=""/>
        <dsp:cNvSpPr/>
      </dsp:nvSpPr>
      <dsp:spPr>
        <a:xfrm>
          <a:off x="1540640" y="821108"/>
          <a:ext cx="1321694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6B3DB-D813-437E-8B53-88FD693B25F0}">
      <dsp:nvSpPr>
        <dsp:cNvPr id="0" name=""/>
        <dsp:cNvSpPr/>
      </dsp:nvSpPr>
      <dsp:spPr>
        <a:xfrm>
          <a:off x="2897580" y="771558"/>
          <a:ext cx="67553" cy="12750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9E6FC-1A09-4A8E-8D3C-2882B348430E}">
      <dsp:nvSpPr>
        <dsp:cNvPr id="0" name=""/>
        <dsp:cNvSpPr/>
      </dsp:nvSpPr>
      <dsp:spPr>
        <a:xfrm>
          <a:off x="1930106" y="549762"/>
          <a:ext cx="542762" cy="54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" tIns="21062" rIns="21062" bIns="2106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</a:t>
          </a:r>
        </a:p>
      </dsp:txBody>
      <dsp:txXfrm>
        <a:off x="2009592" y="629248"/>
        <a:ext cx="383790" cy="383790"/>
      </dsp:txXfrm>
    </dsp:sp>
    <dsp:sp modelId="{272FFDD7-BBF2-4804-9777-57C7DD9D950C}">
      <dsp:nvSpPr>
        <dsp:cNvPr id="0" name=""/>
        <dsp:cNvSpPr/>
      </dsp:nvSpPr>
      <dsp:spPr>
        <a:xfrm>
          <a:off x="1540640" y="1258124"/>
          <a:ext cx="132169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57" tIns="165100" rIns="104257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Take English the first semester</a:t>
          </a:r>
        </a:p>
      </dsp:txBody>
      <dsp:txXfrm>
        <a:off x="1540640" y="1522463"/>
        <a:ext cx="1321694" cy="1701261"/>
      </dsp:txXfrm>
    </dsp:sp>
    <dsp:sp modelId="{B7A759EB-EF74-41CE-9A12-249EAE13CF7C}">
      <dsp:nvSpPr>
        <dsp:cNvPr id="0" name=""/>
        <dsp:cNvSpPr/>
      </dsp:nvSpPr>
      <dsp:spPr>
        <a:xfrm>
          <a:off x="3009189" y="821107"/>
          <a:ext cx="1321694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63BC7-AF6F-49D6-A6F0-F2F3986ED211}">
      <dsp:nvSpPr>
        <dsp:cNvPr id="0" name=""/>
        <dsp:cNvSpPr/>
      </dsp:nvSpPr>
      <dsp:spPr>
        <a:xfrm>
          <a:off x="4366129" y="771558"/>
          <a:ext cx="67553" cy="12750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CC1D0-8586-42AE-A91E-772EFB0C7C9C}">
      <dsp:nvSpPr>
        <dsp:cNvPr id="0" name=""/>
        <dsp:cNvSpPr/>
      </dsp:nvSpPr>
      <dsp:spPr>
        <a:xfrm>
          <a:off x="3398655" y="549762"/>
          <a:ext cx="542762" cy="54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" tIns="21062" rIns="21062" bIns="2106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</a:t>
          </a:r>
        </a:p>
      </dsp:txBody>
      <dsp:txXfrm>
        <a:off x="3478141" y="629248"/>
        <a:ext cx="383790" cy="383790"/>
      </dsp:txXfrm>
    </dsp:sp>
    <dsp:sp modelId="{647BD1BD-54DE-467C-BDB6-51E91ACF8E70}">
      <dsp:nvSpPr>
        <dsp:cNvPr id="0" name=""/>
        <dsp:cNvSpPr/>
      </dsp:nvSpPr>
      <dsp:spPr>
        <a:xfrm>
          <a:off x="3009189" y="1258124"/>
          <a:ext cx="132169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57" tIns="165100" rIns="104257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Start math classes early</a:t>
          </a:r>
        </a:p>
      </dsp:txBody>
      <dsp:txXfrm>
        <a:off x="3009189" y="1522463"/>
        <a:ext cx="1321694" cy="1701261"/>
      </dsp:txXfrm>
    </dsp:sp>
    <dsp:sp modelId="{9D8CB764-25C2-44B1-A6D1-AA3A6CF2CE0F}">
      <dsp:nvSpPr>
        <dsp:cNvPr id="0" name=""/>
        <dsp:cNvSpPr/>
      </dsp:nvSpPr>
      <dsp:spPr>
        <a:xfrm>
          <a:off x="4477738" y="821107"/>
          <a:ext cx="132169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1559D-85AA-4D23-BA03-FCB2E2F1B30C}">
      <dsp:nvSpPr>
        <dsp:cNvPr id="0" name=""/>
        <dsp:cNvSpPr/>
      </dsp:nvSpPr>
      <dsp:spPr>
        <a:xfrm>
          <a:off x="5834678" y="771558"/>
          <a:ext cx="67553" cy="12750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A60E1-2BE5-4FB0-BBE1-C5665B228511}">
      <dsp:nvSpPr>
        <dsp:cNvPr id="0" name=""/>
        <dsp:cNvSpPr/>
      </dsp:nvSpPr>
      <dsp:spPr>
        <a:xfrm>
          <a:off x="4867204" y="549762"/>
          <a:ext cx="542762" cy="54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" tIns="21062" rIns="21062" bIns="2106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</a:t>
          </a:r>
        </a:p>
      </dsp:txBody>
      <dsp:txXfrm>
        <a:off x="4946690" y="629248"/>
        <a:ext cx="383790" cy="383790"/>
      </dsp:txXfrm>
    </dsp:sp>
    <dsp:sp modelId="{5A1C7084-30AA-49FC-BE49-485DA983967B}">
      <dsp:nvSpPr>
        <dsp:cNvPr id="0" name=""/>
        <dsp:cNvSpPr/>
      </dsp:nvSpPr>
      <dsp:spPr>
        <a:xfrm>
          <a:off x="4477738" y="1258124"/>
          <a:ext cx="132169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57" tIns="165100" rIns="104257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Take general education</a:t>
          </a:r>
        </a:p>
      </dsp:txBody>
      <dsp:txXfrm>
        <a:off x="4477738" y="1522463"/>
        <a:ext cx="1321694" cy="1701261"/>
      </dsp:txXfrm>
    </dsp:sp>
    <dsp:sp modelId="{D1AE3EF3-A766-4F06-808D-586A61A819B7}">
      <dsp:nvSpPr>
        <dsp:cNvPr id="0" name=""/>
        <dsp:cNvSpPr/>
      </dsp:nvSpPr>
      <dsp:spPr>
        <a:xfrm>
          <a:off x="5946287" y="821107"/>
          <a:ext cx="660847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B6DF6-4AAC-41E3-904D-C5D0788593D5}">
      <dsp:nvSpPr>
        <dsp:cNvPr id="0" name=""/>
        <dsp:cNvSpPr/>
      </dsp:nvSpPr>
      <dsp:spPr>
        <a:xfrm>
          <a:off x="6335753" y="549762"/>
          <a:ext cx="542762" cy="54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2" tIns="21062" rIns="21062" bIns="2106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</a:t>
          </a:r>
        </a:p>
      </dsp:txBody>
      <dsp:txXfrm>
        <a:off x="6415239" y="629248"/>
        <a:ext cx="383790" cy="383790"/>
      </dsp:txXfrm>
    </dsp:sp>
    <dsp:sp modelId="{2FFD9922-6E81-445F-8FAB-1D990BD07658}">
      <dsp:nvSpPr>
        <dsp:cNvPr id="0" name=""/>
        <dsp:cNvSpPr/>
      </dsp:nvSpPr>
      <dsp:spPr>
        <a:xfrm>
          <a:off x="5946287" y="1258124"/>
          <a:ext cx="132169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57" tIns="165100" rIns="104257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Prepare for your major</a:t>
          </a:r>
        </a:p>
      </dsp:txBody>
      <dsp:txXfrm>
        <a:off x="5946287" y="1522463"/>
        <a:ext cx="1321694" cy="170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5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8ECE34-8FC2-495C-AD5C-444A1C6D74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234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4541E-E0D0-469B-8E27-6DF03BAB1C06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5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ECE34-8FC2-495C-AD5C-444A1C6D7471}" type="slidenum">
              <a:rPr lang="ru-RU" altLang="en-US" smtClean="0"/>
              <a:pPr/>
              <a:t>35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32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08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28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81E4-E3FD-470B-9706-1598FD39D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0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78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45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17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34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7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86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34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762000"/>
            <a:ext cx="7086600" cy="793750"/>
          </a:xfrm>
          <a:noFill/>
        </p:spPr>
        <p:txBody>
          <a:bodyPr/>
          <a:lstStyle/>
          <a:p>
            <a:r>
              <a:rPr lang="en-US" altLang="en-US" sz="3200" b="0" dirty="0">
                <a:latin typeface="Tahoma" charset="0"/>
              </a:rPr>
              <a:t>Planning Your Career and Education</a:t>
            </a:r>
            <a:br>
              <a:rPr lang="en-US" altLang="en-US" sz="2400" b="0" dirty="0">
                <a:latin typeface="Tahoma" charset="0"/>
              </a:rPr>
            </a:br>
            <a:endParaRPr lang="uk-UA" altLang="en-US" sz="24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1219200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5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4495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New Millennials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9144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The cyber generation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Their most important values are </a:t>
            </a:r>
            <a:r>
              <a:rPr lang="en-US" dirty="0">
                <a:solidFill>
                  <a:srgbClr val="C00000"/>
                </a:solidFill>
              </a:rPr>
              <a:t>individuality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uniqueness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Greatest concerns: terrorism and school shootings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Decreasing use of alcohol, drugs and tobacco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Have the promise of changing institutions for the better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" name="Picture 2" descr="Group of young professionals on the job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99865"/>
            <a:ext cx="5248275" cy="22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0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679104"/>
            <a:ext cx="7416800" cy="508000"/>
          </a:xfrm>
        </p:spPr>
        <p:txBody>
          <a:bodyPr/>
          <a:lstStyle/>
          <a:p>
            <a:r>
              <a:rPr lang="en-US"/>
              <a:t>Generation </a:t>
            </a:r>
            <a:r>
              <a:rPr lang="en-US" dirty="0"/>
              <a:t>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1756"/>
            <a:ext cx="7416800" cy="4154487"/>
          </a:xfrm>
        </p:spPr>
        <p:txBody>
          <a:bodyPr/>
          <a:lstStyle/>
          <a:p>
            <a:r>
              <a:rPr lang="en-US" dirty="0"/>
              <a:t>Born since 1995</a:t>
            </a:r>
          </a:p>
          <a:p>
            <a:r>
              <a:rPr lang="en-US" dirty="0"/>
              <a:t>Many Names: </a:t>
            </a:r>
            <a:r>
              <a:rPr lang="en-US" b="0" dirty="0"/>
              <a:t>Generation Wii, </a:t>
            </a:r>
            <a:r>
              <a:rPr lang="en-US" b="0" dirty="0" err="1"/>
              <a:t>iGeneration,Gen</a:t>
            </a:r>
            <a:r>
              <a:rPr lang="en-US" b="0" dirty="0"/>
              <a:t> Tech, Digital Natives, Net Gen, The Plurals</a:t>
            </a:r>
          </a:p>
        </p:txBody>
      </p:sp>
      <p:pic>
        <p:nvPicPr>
          <p:cNvPr id="257028" name="Picture 4" descr="Group of young adults looking at their cell ph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715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6408737" cy="508000"/>
          </a:xfrm>
        </p:spPr>
        <p:txBody>
          <a:bodyPr/>
          <a:lstStyle/>
          <a:p>
            <a:r>
              <a:rPr lang="en-US" dirty="0"/>
              <a:t>Generation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6481763" cy="4752975"/>
          </a:xfrm>
        </p:spPr>
        <p:txBody>
          <a:bodyPr/>
          <a:lstStyle/>
          <a:p>
            <a:r>
              <a:rPr lang="en-US" dirty="0"/>
              <a:t>Also known at Generation Wii, </a:t>
            </a:r>
            <a:r>
              <a:rPr lang="en-US" dirty="0" err="1"/>
              <a:t>iGeneration</a:t>
            </a:r>
            <a:r>
              <a:rPr lang="en-US" dirty="0"/>
              <a:t>, Gen Tech and Digital Natives</a:t>
            </a:r>
          </a:p>
          <a:p>
            <a:r>
              <a:rPr lang="en-US" dirty="0"/>
              <a:t>Will use technology as a tool to change the world</a:t>
            </a:r>
          </a:p>
          <a:p>
            <a:r>
              <a:rPr lang="en-US" dirty="0"/>
              <a:t>Value cultural diversity</a:t>
            </a:r>
          </a:p>
          <a:p>
            <a:r>
              <a:rPr lang="en-US" dirty="0"/>
              <a:t>The age of “girl power” </a:t>
            </a:r>
          </a:p>
        </p:txBody>
      </p:sp>
    </p:spTree>
    <p:extLst>
      <p:ext uri="{BB962C8B-B14F-4D97-AF65-F5344CB8AC3E}">
        <p14:creationId xmlns:p14="http://schemas.microsoft.com/office/powerpoint/2010/main" val="161565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r>
              <a:rPr lang="en-US" dirty="0"/>
              <a:t>Generation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416800" cy="4535487"/>
          </a:xfrm>
        </p:spPr>
        <p:txBody>
          <a:bodyPr/>
          <a:lstStyle/>
          <a:p>
            <a:r>
              <a:rPr lang="en-US" dirty="0"/>
              <a:t>Last generation with a Caucasian majority</a:t>
            </a:r>
          </a:p>
          <a:p>
            <a:r>
              <a:rPr lang="en-US" dirty="0"/>
              <a:t>Accept diversity</a:t>
            </a:r>
          </a:p>
          <a:p>
            <a:r>
              <a:rPr lang="en-US" dirty="0"/>
              <a:t>Decline of “traditional families”</a:t>
            </a:r>
          </a:p>
          <a:p>
            <a:r>
              <a:rPr lang="en-US" dirty="0"/>
              <a:t>Because of recession, less likely to believe in the American dream of having more</a:t>
            </a:r>
          </a:p>
          <a:p>
            <a:r>
              <a:rPr lang="en-US" dirty="0"/>
              <a:t>The age of “girl power”</a:t>
            </a:r>
          </a:p>
          <a:p>
            <a:r>
              <a:rPr lang="en-US" dirty="0"/>
              <a:t>Hope to use technology to change the world</a:t>
            </a:r>
          </a:p>
        </p:txBody>
      </p:sp>
    </p:spTree>
    <p:extLst>
      <p:ext uri="{BB962C8B-B14F-4D97-AF65-F5344CB8AC3E}">
        <p14:creationId xmlns:p14="http://schemas.microsoft.com/office/powerpoint/2010/main" val="416469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CCAC-56E3-4A45-BF13-E069875C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04939"/>
            <a:ext cx="6408737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Generation Alpha 2010-Present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2F63-8ACC-4CE3-B40C-FCAD82D83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200" y="1165371"/>
            <a:ext cx="3163888" cy="475297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Born entirely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  <a:p>
            <a:r>
              <a:rPr lang="en-US" dirty="0"/>
              <a:t>Facing great uncertainty, rapid changes in society, and changing economic opportunity</a:t>
            </a:r>
          </a:p>
        </p:txBody>
      </p:sp>
      <p:pic>
        <p:nvPicPr>
          <p:cNvPr id="5" name="Picture 4" descr="Photo of students born since 2010. ">
            <a:extLst>
              <a:ext uri="{FF2B5EF4-FFF2-40B4-BE49-F238E27FC236}">
                <a16:creationId xmlns:a16="http://schemas.microsoft.com/office/drawing/2014/main" id="{6723763C-18F0-4460-B9DE-C599CC383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r="21898"/>
          <a:stretch/>
        </p:blipFill>
        <p:spPr>
          <a:xfrm>
            <a:off x="5257800" y="1143000"/>
            <a:ext cx="3165475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68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A402-5998-4298-B4F4-FFF2FE40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93577"/>
            <a:ext cx="6934200" cy="508000"/>
          </a:xfrm>
        </p:spPr>
        <p:txBody>
          <a:bodyPr/>
          <a:lstStyle/>
          <a:p>
            <a:r>
              <a:rPr lang="en-US" dirty="0"/>
              <a:t>Generation Alpha Emerging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D278-15A7-45FA-BCD3-D9FBF338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447800"/>
            <a:ext cx="6481763" cy="4752975"/>
          </a:xfrm>
        </p:spPr>
        <p:txBody>
          <a:bodyPr/>
          <a:lstStyle/>
          <a:p>
            <a:r>
              <a:rPr lang="en-US" sz="2400" dirty="0"/>
              <a:t>Health and economic problems resulting from the pandemic of 2020-21.</a:t>
            </a:r>
          </a:p>
          <a:p>
            <a:r>
              <a:rPr lang="en-US" sz="2400" dirty="0"/>
              <a:t>Increasing threats from climate change</a:t>
            </a:r>
          </a:p>
          <a:p>
            <a:r>
              <a:rPr lang="en-US" sz="2400" dirty="0"/>
              <a:t>Lack of access to healthcare</a:t>
            </a:r>
          </a:p>
          <a:p>
            <a:r>
              <a:rPr lang="en-US" sz="2400" dirty="0"/>
              <a:t>The effects of racial injustice</a:t>
            </a:r>
          </a:p>
          <a:p>
            <a:r>
              <a:rPr lang="en-US" sz="2400" dirty="0"/>
              <a:t>Decrease in civility and increased divisions in society</a:t>
            </a:r>
          </a:p>
          <a:p>
            <a:r>
              <a:rPr lang="en-US" sz="2400" dirty="0"/>
              <a:t>Need for mental health services because of increased anxiety and stress</a:t>
            </a:r>
          </a:p>
        </p:txBody>
      </p:sp>
    </p:spTree>
    <p:extLst>
      <p:ext uri="{BB962C8B-B14F-4D97-AF65-F5344CB8AC3E}">
        <p14:creationId xmlns:p14="http://schemas.microsoft.com/office/powerpoint/2010/main" val="156095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066800"/>
            <a:ext cx="6408737" cy="508000"/>
          </a:xfrm>
        </p:spPr>
        <p:txBody>
          <a:bodyPr/>
          <a:lstStyle/>
          <a:p>
            <a:r>
              <a:rPr lang="en-US" dirty="0"/>
              <a:t>Career Trends 2019-2029</a:t>
            </a:r>
          </a:p>
        </p:txBody>
      </p:sp>
      <p:pic>
        <p:nvPicPr>
          <p:cNvPr id="4" name="Picture 3" descr="This photo shows a road sign with the title, &quot;Careers,&quot; and arrows pointing in different direction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2244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8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645" y="914400"/>
            <a:ext cx="6408737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Flexibility and Working from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3126" y="1755571"/>
            <a:ext cx="3163888" cy="4752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Teleworking</a:t>
            </a:r>
            <a:br>
              <a:rPr lang="en-US" sz="2400" dirty="0"/>
            </a:br>
            <a:r>
              <a:rPr lang="en-US" sz="2400" dirty="0"/>
              <a:t>Using smart phones to do some work at home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Virtual Collaboration</a:t>
            </a:r>
            <a:br>
              <a:rPr lang="en-US" sz="2400" dirty="0"/>
            </a:br>
            <a:r>
              <a:rPr lang="en-US" sz="2400" dirty="0"/>
              <a:t>Using Zoom, Skype and other tools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New Media</a:t>
            </a:r>
            <a:br>
              <a:rPr lang="en-US" sz="2400" dirty="0"/>
            </a:br>
            <a:r>
              <a:rPr lang="en-US" sz="2400" dirty="0"/>
              <a:t>Required for job success</a:t>
            </a:r>
          </a:p>
        </p:txBody>
      </p:sp>
      <p:pic>
        <p:nvPicPr>
          <p:cNvPr id="5" name="Picture 2" descr="Graphic showing the many ways people are online including LinkedIn, Faceboo, YouTube, Twitter, and Googl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5538" y="2110053"/>
            <a:ext cx="3165475" cy="263789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91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3D4E-1775-48B4-9C4A-F7172B17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457200"/>
            <a:ext cx="6408737" cy="508000"/>
          </a:xfrm>
        </p:spPr>
        <p:txBody>
          <a:bodyPr/>
          <a:lstStyle/>
          <a:p>
            <a:r>
              <a:rPr lang="en-US" dirty="0"/>
              <a:t>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C29E-0936-484D-9223-833EEC4D4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and profits are increased when a diverse group of people feel appreciated and work together. </a:t>
            </a:r>
          </a:p>
        </p:txBody>
      </p:sp>
      <p:pic>
        <p:nvPicPr>
          <p:cNvPr id="5" name="Picture 4" descr="A diverse group of people sitting at a table working together&#10;&#10;">
            <a:extLst>
              <a:ext uri="{FF2B5EF4-FFF2-40B4-BE49-F238E27FC236}">
                <a16:creationId xmlns:a16="http://schemas.microsoft.com/office/drawing/2014/main" id="{57E38259-B909-4E77-8DD0-F42293D2A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587862"/>
            <a:ext cx="6172200" cy="34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4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CBF8-F55A-432B-B0E2-1D5DD63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219200"/>
            <a:ext cx="6408737" cy="508000"/>
          </a:xfrm>
        </p:spPr>
        <p:txBody>
          <a:bodyPr/>
          <a:lstStyle/>
          <a:p>
            <a:r>
              <a:rPr lang="en-US" dirty="0"/>
              <a:t>Preference for Soft Skills</a:t>
            </a:r>
          </a:p>
        </p:txBody>
      </p:sp>
      <p:pic>
        <p:nvPicPr>
          <p:cNvPr id="5" name="Content Placeholder 4" descr="This graphic shows soft skills including team spirit, self-confidence, communication, empathy, assertiveness, and personality ">
            <a:extLst>
              <a:ext uri="{FF2B5EF4-FFF2-40B4-BE49-F238E27FC236}">
                <a16:creationId xmlns:a16="http://schemas.microsoft.com/office/drawing/2014/main" id="{8904BC58-75ED-4A52-84EE-5875756E0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429448"/>
            <a:ext cx="6481763" cy="1999104"/>
          </a:xfrm>
        </p:spPr>
      </p:pic>
    </p:spTree>
    <p:extLst>
      <p:ext uri="{BB962C8B-B14F-4D97-AF65-F5344CB8AC3E}">
        <p14:creationId xmlns:p14="http://schemas.microsoft.com/office/powerpoint/2010/main" val="427955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6408737" cy="508000"/>
          </a:xfrm>
        </p:spPr>
        <p:txBody>
          <a:bodyPr/>
          <a:lstStyle/>
          <a:p>
            <a:r>
              <a:rPr lang="en-US" dirty="0"/>
              <a:t>Keep Your Eyes on the Future</a:t>
            </a:r>
          </a:p>
        </p:txBody>
      </p:sp>
      <p:pic>
        <p:nvPicPr>
          <p:cNvPr id="1026" name="Picture 2" descr="This photo shows a graduate with binoculars as if looking toward the future.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2091904"/>
            <a:ext cx="3886200" cy="2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10540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Stay informed about new developments that will affect your future.  </a:t>
            </a:r>
          </a:p>
        </p:txBody>
      </p:sp>
    </p:spTree>
    <p:extLst>
      <p:ext uri="{BB962C8B-B14F-4D97-AF65-F5344CB8AC3E}">
        <p14:creationId xmlns:p14="http://schemas.microsoft.com/office/powerpoint/2010/main" val="3418778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6408737" cy="508000"/>
          </a:xfrm>
        </p:spPr>
        <p:txBody>
          <a:bodyPr/>
          <a:lstStyle/>
          <a:p>
            <a:r>
              <a:rPr lang="en-US" dirty="0"/>
              <a:t>Careers of the Future: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481763" cy="3367087"/>
          </a:xfrm>
        </p:spPr>
        <p:txBody>
          <a:bodyPr/>
          <a:lstStyle/>
          <a:p>
            <a:r>
              <a:rPr lang="en-US" dirty="0"/>
              <a:t>Finance</a:t>
            </a:r>
          </a:p>
          <a:p>
            <a:r>
              <a:rPr lang="en-US" dirty="0"/>
              <a:t>Investments</a:t>
            </a:r>
          </a:p>
          <a:p>
            <a:r>
              <a:rPr lang="en-US" dirty="0"/>
              <a:t>Taxes</a:t>
            </a:r>
          </a:p>
          <a:p>
            <a:r>
              <a:rPr lang="en-US" dirty="0"/>
              <a:t>Entrepreneurship and small businesses</a:t>
            </a:r>
          </a:p>
          <a:p>
            <a:r>
              <a:rPr lang="en-US" dirty="0"/>
              <a:t>E-commerce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Graphic illustrating e-commer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19600"/>
            <a:ext cx="2583160" cy="22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7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                               </a:t>
            </a:r>
            <a:r>
              <a:rPr lang="en-US" altLang="en-US" sz="3600" b="0" dirty="0"/>
              <a:t>Going Green!</a:t>
            </a:r>
            <a:br>
              <a:rPr lang="en-US" altLang="en-US" sz="3600" b="0" dirty="0"/>
            </a:br>
            <a:endParaRPr lang="en-US" altLang="en-US" sz="3600" b="0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7DDAB753-089A-453C-8D8D-28D19D14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74" name="Content Placeholder 3">
            <a:extLst>
              <a:ext uri="{FF2B5EF4-FFF2-40B4-BE49-F238E27FC236}">
                <a16:creationId xmlns:a16="http://schemas.microsoft.com/office/drawing/2014/main" id="{D654ECBE-783E-4F66-A92A-FD600C76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en-US" dirty="0"/>
              <a:t>Efficient use of energy</a:t>
            </a:r>
          </a:p>
          <a:p>
            <a:r>
              <a:rPr lang="en-US" dirty="0"/>
              <a:t>Renewable sources of energy</a:t>
            </a:r>
          </a:p>
          <a:p>
            <a:r>
              <a:rPr lang="en-US" dirty="0"/>
              <a:t>Preserving the environment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AEE06012-D78E-4773-80B9-538D16B5D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14339" name="Picture 4" descr="Graphic showing green trees with people in front as a symbol for new green jobs that preserve the environment.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r="17019" b="1"/>
          <a:stretch/>
        </p:blipFill>
        <p:spPr bwMode="auto">
          <a:xfrm>
            <a:off x="4645025" y="2174875"/>
            <a:ext cx="4041775" cy="395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408737" cy="508000"/>
          </a:xfrm>
        </p:spPr>
        <p:txBody>
          <a:bodyPr/>
          <a:lstStyle/>
          <a:p>
            <a:r>
              <a:rPr lang="en-US" dirty="0"/>
              <a:t>Environmental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743200"/>
            <a:ext cx="6481763" cy="2300287"/>
          </a:xfrm>
        </p:spPr>
        <p:txBody>
          <a:bodyPr/>
          <a:lstStyle/>
          <a:p>
            <a:r>
              <a:rPr lang="en-US" dirty="0"/>
              <a:t>Conserve water</a:t>
            </a:r>
          </a:p>
          <a:p>
            <a:r>
              <a:rPr lang="en-US" dirty="0"/>
              <a:t>Control pollution</a:t>
            </a:r>
          </a:p>
          <a:p>
            <a:r>
              <a:rPr lang="en-US" dirty="0"/>
              <a:t>Manage global warming</a:t>
            </a:r>
          </a:p>
          <a:p>
            <a:r>
              <a:rPr lang="en-US" dirty="0"/>
              <a:t>Produce food</a:t>
            </a:r>
          </a:p>
        </p:txBody>
      </p:sp>
      <p:pic>
        <p:nvPicPr>
          <p:cNvPr id="244738" name="Picture 2" descr="Graphic shows hands holding a globe symbolizing taking care of the ear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33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Energy Shortages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42672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Recycling</a:t>
            </a:r>
          </a:p>
          <a:p>
            <a:pPr>
              <a:defRPr/>
            </a:pPr>
            <a:r>
              <a:rPr lang="en-US" dirty="0"/>
              <a:t>Alternative energy</a:t>
            </a:r>
          </a:p>
          <a:p>
            <a:pPr>
              <a:defRPr/>
            </a:pPr>
            <a:r>
              <a:rPr lang="en-US" dirty="0"/>
              <a:t>Concerns about global warming and climate change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6628" name="Picture 4" descr="This graphic shows the planet overheating. 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895600"/>
            <a:ext cx="3810000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3548162" cy="889000"/>
          </a:xfrm>
        </p:spPr>
        <p:txBody>
          <a:bodyPr>
            <a:normAutofit/>
          </a:bodyPr>
          <a:lstStyle/>
          <a:p>
            <a:r>
              <a:rPr lang="en-US" altLang="en-US" sz="3200" b="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Going Green!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3528" y="2367880"/>
            <a:ext cx="62881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As fossil fuels are depleted, look for more:</a:t>
            </a:r>
          </a:p>
          <a:p>
            <a:pPr>
              <a:buFontTx/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Wind turbines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Solar panels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Biofuels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Emphasis on sustainability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Taking care of the environment</a:t>
            </a:r>
          </a:p>
          <a:p>
            <a:pPr lvl="1">
              <a:buFontTx/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4978" name="Picture 2" descr="This graphic shows windmills used to generate electricity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2431168" cy="16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79" name="Picture 3" descr="This graphic shows solar panels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606864" cy="172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4" descr="This graphic shows people recycling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77256"/>
            <a:ext cx="3103855" cy="17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3600400" cy="609600"/>
          </a:xfrm>
        </p:spPr>
        <p:txBody>
          <a:bodyPr>
            <a:noAutofit/>
          </a:bodyPr>
          <a:lstStyle/>
          <a:p>
            <a:r>
              <a:rPr lang="en-US" altLang="en-US" sz="3200" b="0" dirty="0">
                <a:latin typeface="Arial Rounded MT Bold" panose="020F0704030504030204" pitchFamily="34" charset="0"/>
              </a:rPr>
              <a:t>      </a:t>
            </a:r>
            <a:r>
              <a:rPr lang="en-US" altLang="en-US" sz="3200" b="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Green Jobs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3258399" cy="4525963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Environmental lawyer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Green architect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Sustainability consultant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Marine biologist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Environmental technician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sz="half" idx="2"/>
          </p:nvPr>
        </p:nvSpPr>
        <p:spPr>
          <a:xfrm>
            <a:off x="4355976" y="2276872"/>
            <a:ext cx="3816424" cy="4876800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Energy efficiency    specialist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Organic farmer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Compliance manager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Product engineer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Wind energy engineer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Solar Engineer</a:t>
            </a:r>
          </a:p>
        </p:txBody>
      </p:sp>
      <p:pic>
        <p:nvPicPr>
          <p:cNvPr id="5" name="Picture 4" descr="This graphic shows a tree growing out of money symbolizing that green jobs pay well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76" y="0"/>
            <a:ext cx="3816424" cy="1951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E535-51F1-4CDE-945F-8439613B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43000"/>
            <a:ext cx="6408737" cy="508000"/>
          </a:xfrm>
        </p:spPr>
        <p:txBody>
          <a:bodyPr/>
          <a:lstStyle/>
          <a:p>
            <a:r>
              <a:rPr lang="en-US" dirty="0"/>
              <a:t>Higher Earnings in STEM Occupations</a:t>
            </a:r>
          </a:p>
        </p:txBody>
      </p:sp>
      <p:pic>
        <p:nvPicPr>
          <p:cNvPr id="5" name="Content Placeholder 4" descr="This graphic shows STEM careers including science, technology, engineering, and math">
            <a:extLst>
              <a:ext uri="{FF2B5EF4-FFF2-40B4-BE49-F238E27FC236}">
                <a16:creationId xmlns:a16="http://schemas.microsoft.com/office/drawing/2014/main" id="{BB7DC95C-22E1-4CFD-A08A-503E13BCC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429448"/>
            <a:ext cx="6481763" cy="1999104"/>
          </a:xfrm>
        </p:spPr>
      </p:pic>
    </p:spTree>
    <p:extLst>
      <p:ext uri="{BB962C8B-B14F-4D97-AF65-F5344CB8AC3E}">
        <p14:creationId xmlns:p14="http://schemas.microsoft.com/office/powerpoint/2010/main" val="388566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45" y="914400"/>
            <a:ext cx="6408737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163888" cy="475297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Engineering</a:t>
            </a:r>
          </a:p>
          <a:p>
            <a:r>
              <a:rPr lang="en-US" dirty="0"/>
              <a:t>Chemistry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Biology</a:t>
            </a:r>
          </a:p>
          <a:p>
            <a:r>
              <a:rPr lang="en-US" dirty="0"/>
              <a:t>Biotechnology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Requires advanced degrees</a:t>
            </a:r>
          </a:p>
        </p:txBody>
      </p:sp>
      <p:pic>
        <p:nvPicPr>
          <p:cNvPr id="4" name="Picture 3" descr="This is a photo of a woman doing research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3" r="32407"/>
          <a:stretch/>
        </p:blipFill>
        <p:spPr bwMode="auto">
          <a:xfrm>
            <a:off x="4935538" y="1052513"/>
            <a:ext cx="3165475" cy="4752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6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57400"/>
            <a:ext cx="6408737" cy="508000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950" y="3124200"/>
            <a:ext cx="6481763" cy="1843087"/>
          </a:xfrm>
        </p:spPr>
        <p:txBody>
          <a:bodyPr/>
          <a:lstStyle/>
          <a:p>
            <a:r>
              <a:rPr lang="en-US" dirty="0"/>
              <a:t>Information and technology workers are the largest group of workers in the U.S.</a:t>
            </a:r>
          </a:p>
        </p:txBody>
      </p:sp>
      <p:pic>
        <p:nvPicPr>
          <p:cNvPr id="4" name="Picture 9" descr="This is a photo of a computer chi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45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26" y="1371600"/>
            <a:ext cx="6408737" cy="508000"/>
          </a:xfrm>
        </p:spPr>
        <p:txBody>
          <a:bodyPr/>
          <a:lstStyle/>
          <a:p>
            <a:r>
              <a:rPr lang="en-US" dirty="0"/>
              <a:t>Mismatch between workers and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12" y="2362200"/>
            <a:ext cx="6481763" cy="1538287"/>
          </a:xfrm>
        </p:spPr>
        <p:txBody>
          <a:bodyPr/>
          <a:lstStyle/>
          <a:p>
            <a:r>
              <a:rPr lang="en-US" dirty="0"/>
              <a:t>More workers needed in scientific and technical fields</a:t>
            </a:r>
          </a:p>
        </p:txBody>
      </p:sp>
      <p:pic>
        <p:nvPicPr>
          <p:cNvPr id="260098" name="Picture 2" descr="This is a photo of a woman scientis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7640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2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524000"/>
          </a:xfrm>
        </p:spPr>
        <p:txBody>
          <a:bodyPr/>
          <a:lstStyle/>
          <a:p>
            <a:pPr>
              <a:defRPr/>
            </a:pPr>
            <a:r>
              <a:rPr lang="en-US" dirty="0"/>
              <a:t>Baby Boomers, Generation X, Millennials, Generation Z, and the new Generation Alpha</a:t>
            </a:r>
          </a:p>
        </p:txBody>
      </p:sp>
      <p:pic>
        <p:nvPicPr>
          <p:cNvPr id="263170" name="Picture 2" descr="Photo of people from multiple generatio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46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6408737" cy="508000"/>
          </a:xfrm>
        </p:spPr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80" y="3261287"/>
            <a:ext cx="6481763" cy="2224087"/>
          </a:xfrm>
        </p:spPr>
        <p:txBody>
          <a:bodyPr/>
          <a:lstStyle/>
          <a:p>
            <a:r>
              <a:rPr lang="en-US" dirty="0"/>
              <a:t>Robots will do the work</a:t>
            </a:r>
          </a:p>
          <a:p>
            <a:r>
              <a:rPr lang="en-US" dirty="0"/>
              <a:t>Engineers and technicians will be needed to design and maintain the robots</a:t>
            </a:r>
          </a:p>
          <a:p>
            <a:endParaRPr lang="en-US" dirty="0"/>
          </a:p>
        </p:txBody>
      </p:sp>
      <p:pic>
        <p:nvPicPr>
          <p:cNvPr id="236546" name="Picture 2" descr="This is a photo of a robo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223882" cy="36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86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5D0C-880C-47C1-852E-4C2E9CD8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66800"/>
            <a:ext cx="6408737" cy="508000"/>
          </a:xfrm>
        </p:spPr>
        <p:txBody>
          <a:bodyPr/>
          <a:lstStyle/>
          <a:p>
            <a:r>
              <a:rPr lang="en-US" dirty="0"/>
              <a:t>Increased Need for Education</a:t>
            </a:r>
          </a:p>
        </p:txBody>
      </p:sp>
      <p:pic>
        <p:nvPicPr>
          <p:cNvPr id="5" name="Content Placeholder 4" descr="Chart, bar chart showing that earnings increase with educational attainment. Unemployment decreases with educational attainment. &#10;&#10;Description automatically generated">
            <a:extLst>
              <a:ext uri="{FF2B5EF4-FFF2-40B4-BE49-F238E27FC236}">
                <a16:creationId xmlns:a16="http://schemas.microsoft.com/office/drawing/2014/main" id="{87B0C774-648D-45C7-A8C1-59975E0A0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7430030" cy="4179391"/>
          </a:xfrm>
        </p:spPr>
      </p:pic>
    </p:spTree>
    <p:extLst>
      <p:ext uri="{BB962C8B-B14F-4D97-AF65-F5344CB8AC3E}">
        <p14:creationId xmlns:p14="http://schemas.microsoft.com/office/powerpoint/2010/main" val="656052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04A0-D3A9-42C8-B50A-8228491F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65200"/>
            <a:ext cx="6408737" cy="508000"/>
          </a:xfrm>
        </p:spPr>
        <p:txBody>
          <a:bodyPr/>
          <a:lstStyle/>
          <a:p>
            <a:r>
              <a:rPr lang="en-US" dirty="0"/>
              <a:t>Increasing Opportunities</a:t>
            </a:r>
          </a:p>
        </p:txBody>
      </p:sp>
      <p:pic>
        <p:nvPicPr>
          <p:cNvPr id="5" name="Content Placeholder 4" descr="Table showing the 6 out of the 10 fastest growing occupations are related to health care. &#10;&#10;with medium confidence">
            <a:extLst>
              <a:ext uri="{FF2B5EF4-FFF2-40B4-BE49-F238E27FC236}">
                <a16:creationId xmlns:a16="http://schemas.microsoft.com/office/drawing/2014/main" id="{07213EFB-8E76-46B9-B9D7-63F16B3D7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8" y="1606005"/>
            <a:ext cx="7169415" cy="4032795"/>
          </a:xfrm>
        </p:spPr>
      </p:pic>
    </p:spTree>
    <p:extLst>
      <p:ext uri="{BB962C8B-B14F-4D97-AF65-F5344CB8AC3E}">
        <p14:creationId xmlns:p14="http://schemas.microsoft.com/office/powerpoint/2010/main" val="372076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772400" cy="889000"/>
          </a:xfrm>
        </p:spPr>
        <p:txBody>
          <a:bodyPr/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Largest Numerical Openings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4047291" cy="4525963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Registered nurses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Home health aides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Customer services rep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Food preparation workers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Personal and home care aides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119299" cy="4525963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Retail salespersons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Office clerks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Accountants and auditors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Nursing aides, orderlies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Postsecondary teachers </a:t>
            </a:r>
          </a:p>
        </p:txBody>
      </p:sp>
      <p:pic>
        <p:nvPicPr>
          <p:cNvPr id="257030" name="Picture 6" descr="This is a photo of a woman teaching ma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84989"/>
            <a:ext cx="2805736" cy="186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2" name="Picture 2" descr="This is a photo of a nu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84989"/>
            <a:ext cx="297494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496944" cy="757529"/>
          </a:xfrm>
        </p:spPr>
        <p:txBody>
          <a:bodyPr/>
          <a:lstStyle/>
          <a:p>
            <a:r>
              <a:rPr lang="en-US" altLang="en-US" sz="3200" dirty="0"/>
              <a:t>  Increased Opportunities in Healthcare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259632" y="2598241"/>
            <a:ext cx="6173808" cy="3916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Most of the new jobs will be in healthcare.</a:t>
            </a:r>
          </a:p>
          <a:p>
            <a:endParaRPr lang="en-US" altLang="en-US" dirty="0"/>
          </a:p>
        </p:txBody>
      </p:sp>
      <p:pic>
        <p:nvPicPr>
          <p:cNvPr id="11268" name="Picture 3" descr="This photo shows a group of healthcare professional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71804"/>
            <a:ext cx="3304398" cy="2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43E4-236F-4F3B-BD18-24FC8321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60400"/>
            <a:ext cx="6408737" cy="508000"/>
          </a:xfrm>
        </p:spPr>
        <p:txBody>
          <a:bodyPr/>
          <a:lstStyle/>
          <a:p>
            <a:r>
              <a:rPr lang="en-US" dirty="0"/>
              <a:t>Employment Growth</a:t>
            </a:r>
          </a:p>
        </p:txBody>
      </p:sp>
      <p:pic>
        <p:nvPicPr>
          <p:cNvPr id="5" name="Content Placeholder 4" descr="Chart showing fastest growing occupations including healthcare, social service, computer and math occupations, healthcare practitioners, personal care and service occupations, food preparation, and business. &#10;&#10;Description automatically generated">
            <a:extLst>
              <a:ext uri="{FF2B5EF4-FFF2-40B4-BE49-F238E27FC236}">
                <a16:creationId xmlns:a16="http://schemas.microsoft.com/office/drawing/2014/main" id="{768E0858-FFCB-4475-A5D0-0E6AB4411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408636" cy="4729856"/>
          </a:xfrm>
        </p:spPr>
      </p:pic>
    </p:spTree>
    <p:extLst>
      <p:ext uri="{BB962C8B-B14F-4D97-AF65-F5344CB8AC3E}">
        <p14:creationId xmlns:p14="http://schemas.microsoft.com/office/powerpoint/2010/main" val="3415304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720"/>
            <a:ext cx="7772400" cy="615048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rgbClr val="02E84F"/>
                </a:solidFill>
              </a:rPr>
              <a:t>          </a:t>
            </a:r>
            <a:r>
              <a:rPr lang="en-US" altLang="en-US" sz="3200" dirty="0"/>
              <a:t>Service Occupations in Demand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32434"/>
            <a:ext cx="7416800" cy="5111750"/>
          </a:xfrm>
        </p:spPr>
        <p:txBody>
          <a:bodyPr>
            <a:normAutofit/>
          </a:bodyPr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Health Care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Business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Education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Finance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Insurance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Real Estate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Transportation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Communication </a:t>
            </a:r>
          </a:p>
        </p:txBody>
      </p:sp>
      <p:pic>
        <p:nvPicPr>
          <p:cNvPr id="259074" name="Picture 2" descr="This photo shows people in a variety of service occupations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5272826" cy="37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6408737" cy="508000"/>
          </a:xfrm>
        </p:spPr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481763" cy="1690687"/>
          </a:xfrm>
        </p:spPr>
        <p:txBody>
          <a:bodyPr/>
          <a:lstStyle/>
          <a:p>
            <a:r>
              <a:rPr lang="en-US" dirty="0"/>
              <a:t>Because of increasing violence, we are starting to realize the importance of mental health</a:t>
            </a:r>
          </a:p>
        </p:txBody>
      </p:sp>
      <p:pic>
        <p:nvPicPr>
          <p:cNvPr id="23859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09999"/>
            <a:ext cx="3571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57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408737" cy="508000"/>
          </a:xfrm>
        </p:spPr>
        <p:txBody>
          <a:bodyPr/>
          <a:lstStyle/>
          <a:p>
            <a:r>
              <a:rPr lang="en-US" dirty="0"/>
              <a:t>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680" y="3917156"/>
            <a:ext cx="6481763" cy="1690687"/>
          </a:xfrm>
        </p:spPr>
        <p:txBody>
          <a:bodyPr/>
          <a:lstStyle/>
          <a:p>
            <a:r>
              <a:rPr lang="en-US" dirty="0"/>
              <a:t>As older teachers retire, there will be an increasing need for teachers. </a:t>
            </a:r>
          </a:p>
        </p:txBody>
      </p:sp>
      <p:pic>
        <p:nvPicPr>
          <p:cNvPr id="245762" name="Picture 2" descr="This is a photo of a teacher with her student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381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0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0200"/>
            <a:ext cx="6408737" cy="508000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667000"/>
            <a:ext cx="6481763" cy="3367087"/>
          </a:xfrm>
        </p:spPr>
        <p:txBody>
          <a:bodyPr/>
          <a:lstStyle/>
          <a:p>
            <a:r>
              <a:rPr lang="en-US" dirty="0"/>
              <a:t>Law enforcement</a:t>
            </a:r>
          </a:p>
          <a:p>
            <a:r>
              <a:rPr lang="en-US" dirty="0"/>
              <a:t>Intelligence</a:t>
            </a:r>
          </a:p>
          <a:p>
            <a:r>
              <a:rPr lang="en-US" dirty="0"/>
              <a:t>Forensics</a:t>
            </a:r>
          </a:p>
          <a:p>
            <a:r>
              <a:rPr lang="en-US" dirty="0"/>
              <a:t>International relations </a:t>
            </a:r>
          </a:p>
          <a:p>
            <a:r>
              <a:rPr lang="en-US" dirty="0"/>
              <a:t>Foreign affairs</a:t>
            </a:r>
          </a:p>
          <a:p>
            <a:r>
              <a:rPr lang="en-US" dirty="0"/>
              <a:t>Security administration</a:t>
            </a:r>
          </a:p>
        </p:txBody>
      </p:sp>
      <p:pic>
        <p:nvPicPr>
          <p:cNvPr id="24678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83" y="228600"/>
            <a:ext cx="45011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0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8737" cy="508000"/>
          </a:xfrm>
        </p:spPr>
        <p:txBody>
          <a:bodyPr/>
          <a:lstStyle/>
          <a:p>
            <a:r>
              <a:rPr lang="en-US" dirty="0"/>
              <a:t>What is Your Generation?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481763" cy="2590800"/>
          </a:xfrm>
        </p:spPr>
        <p:txBody>
          <a:bodyPr/>
          <a:lstStyle/>
          <a:p>
            <a:r>
              <a:rPr lang="en-US" dirty="0"/>
              <a:t>Baby Boomers 1946-1964</a:t>
            </a:r>
          </a:p>
          <a:p>
            <a:r>
              <a:rPr lang="en-US" dirty="0"/>
              <a:t>Generation X 1965-1977</a:t>
            </a:r>
          </a:p>
          <a:p>
            <a:r>
              <a:rPr lang="en-US" dirty="0"/>
              <a:t>New Millennials 1977-1995</a:t>
            </a:r>
          </a:p>
          <a:p>
            <a:r>
              <a:rPr lang="en-US" dirty="0"/>
              <a:t>Generation Z 1995-2010</a:t>
            </a:r>
          </a:p>
          <a:p>
            <a:r>
              <a:rPr lang="en-US" dirty="0"/>
              <a:t>Generation Alpha 2010-Present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3396547" cy="272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886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6548264" cy="1223963"/>
          </a:xfrm>
        </p:spPr>
        <p:txBody>
          <a:bodyPr/>
          <a:lstStyle/>
          <a:p>
            <a:r>
              <a:rPr lang="en-US" altLang="en-US" sz="3200" dirty="0">
                <a:latin typeface="Arial Rounded MT Bold" panose="020F0704030504030204" pitchFamily="34" charset="0"/>
              </a:rPr>
              <a:t>           Top Jobs for the Future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914401" y="2209800"/>
            <a:ext cx="3810000" cy="4465320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Business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Education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Entertainment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Health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Information Technology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Travel/Transportation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852223" y="2286000"/>
            <a:ext cx="3810000" cy="4465320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Law/Law enforcement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Services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Sports and related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Technology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Trades </a:t>
            </a:r>
          </a:p>
        </p:txBody>
      </p:sp>
      <p:pic>
        <p:nvPicPr>
          <p:cNvPr id="256002" name="Picture 2" descr="This graphic contains a sign with many different careers showing that there are many choices in making a career decisio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235951"/>
            <a:ext cx="2705100" cy="262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6439386" cy="990600"/>
          </a:xfrm>
        </p:spPr>
        <p:txBody>
          <a:bodyPr/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10 Highest Salary Increase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half" idx="1"/>
          </p:nvPr>
        </p:nvSpPr>
        <p:spPr>
          <a:xfrm>
            <a:off x="251520" y="2708920"/>
            <a:ext cx="4176464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Management Scientific, Technical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Physicians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Computer Systems design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General merchandise stores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Employment Services</a:t>
            </a:r>
          </a:p>
        </p:txBody>
      </p:sp>
      <p:sp>
        <p:nvSpPr>
          <p:cNvPr id="30724" name="Content Placeholder 6"/>
          <p:cNvSpPr>
            <a:spLocks noGrp="1"/>
          </p:cNvSpPr>
          <p:nvPr>
            <p:ph sz="half" idx="2"/>
          </p:nvPr>
        </p:nvSpPr>
        <p:spPr>
          <a:xfrm>
            <a:off x="4860032" y="2710706"/>
            <a:ext cx="4176464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Local government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Home health care services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Services for elderly and disabled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Nursing care facilities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Full-service restaurants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6402467" cy="914400"/>
          </a:xfrm>
        </p:spPr>
        <p:txBody>
          <a:bodyPr/>
          <a:lstStyle/>
          <a:p>
            <a:pPr algn="ctr"/>
            <a:r>
              <a:rPr lang="en-US" altLang="en-US" sz="2800" b="0" dirty="0">
                <a:latin typeface="Arial Rounded MT Bold" panose="020F0704030504030204" pitchFamily="34" charset="0"/>
              </a:rPr>
              <a:t>Top Paying Jobs</a:t>
            </a:r>
            <a:br>
              <a:rPr lang="en-US" altLang="en-US" sz="2800" b="0" dirty="0">
                <a:latin typeface="Arial Rounded MT Bold" panose="020F0704030504030204" pitchFamily="34" charset="0"/>
              </a:rPr>
            </a:br>
            <a:r>
              <a:rPr lang="en-US" altLang="en-US" sz="2800" b="0" dirty="0">
                <a:latin typeface="Century Gothic" panose="020B0502020202020204" pitchFamily="34" charset="0"/>
              </a:rPr>
              <a:t>Require math and science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179512" y="3828235"/>
            <a:ext cx="3290292" cy="4114800"/>
          </a:xfrm>
        </p:spPr>
        <p:txBody>
          <a:bodyPr>
            <a:noAutofit/>
          </a:bodyPr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Chemical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Computer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Occupational therapy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Electrical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Aerospace engineering</a:t>
            </a:r>
            <a:endParaRPr lang="en-US" alt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3933056"/>
            <a:ext cx="4536504" cy="2710429"/>
          </a:xfrm>
        </p:spPr>
        <p:txBody>
          <a:bodyPr>
            <a:noAutofit/>
          </a:bodyPr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Computer science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Civil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Nursing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Environmental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Construction management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Physics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Economics</a:t>
            </a:r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68095"/>
            <a:ext cx="1512168" cy="134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07" y="2632728"/>
            <a:ext cx="1813871" cy="10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60" y="2743200"/>
            <a:ext cx="2801079" cy="334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817692" cy="508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latin typeface="Arial Rounded MT Bold" panose="020F0704030504030204" pitchFamily="34" charset="0"/>
              </a:rPr>
              <a:t>The </a:t>
            </a:r>
            <a:r>
              <a:rPr lang="en-US" altLang="en-US" sz="3200" dirty="0" err="1">
                <a:latin typeface="Arial Rounded MT Bold" panose="020F0704030504030204" pitchFamily="34" charset="0"/>
              </a:rPr>
              <a:t>TruTalent</a:t>
            </a:r>
            <a:r>
              <a:rPr lang="en-US" altLang="en-US" sz="3200" dirty="0">
                <a:latin typeface="Arial Rounded MT Bold" panose="020F0704030504030204" pitchFamily="34" charset="0"/>
              </a:rPr>
              <a:t> Skills Assessment</a:t>
            </a:r>
            <a:br>
              <a:rPr lang="en-US" altLang="en-US" sz="3200" dirty="0">
                <a:latin typeface="Arial Rounded MT Bold" panose="020F0704030504030204" pitchFamily="34" charset="0"/>
              </a:rPr>
            </a:br>
            <a:r>
              <a:rPr lang="en-US" altLang="en-US" sz="3200" dirty="0">
                <a:latin typeface="Arial Rounded MT Bold" panose="020F0704030504030204" pitchFamily="34" charset="0"/>
              </a:rPr>
              <a:t>Rate Your Skills for Success</a:t>
            </a:r>
            <a:br>
              <a:rPr lang="en-US" altLang="en-US" sz="3200" dirty="0">
                <a:latin typeface="Arial Rounded MT Bold" panose="020F0704030504030204" pitchFamily="34" charset="0"/>
              </a:rPr>
            </a:br>
            <a:r>
              <a:rPr lang="en-US" altLang="en-US" sz="3200" dirty="0">
                <a:latin typeface="Arial Rounded MT Bold" panose="020F0704030504030204" pitchFamily="34" charset="0"/>
              </a:rPr>
              <a:t>In the workplace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4744"/>
            <a:ext cx="6173808" cy="508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Basic Skills Required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9426" y="1981200"/>
            <a:ext cx="5564049" cy="41148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Reading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Math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Writing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Listening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Speaking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Computers</a:t>
            </a:r>
          </a:p>
        </p:txBody>
      </p:sp>
      <p:pic>
        <p:nvPicPr>
          <p:cNvPr id="248843" name="Picture 11" descr="This is a photo of a stack of books with the titles, &quot;Reading, Writing, and Arithmetic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62" y="2132856"/>
            <a:ext cx="2067149" cy="13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4" name="Picture 12" descr="this is a photo of a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08" y="3573016"/>
            <a:ext cx="2073703" cy="13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628800"/>
            <a:ext cx="3600400" cy="508000"/>
          </a:xfrm>
        </p:spPr>
        <p:txBody>
          <a:bodyPr>
            <a:noAutofit/>
          </a:bodyPr>
          <a:lstStyle/>
          <a:p>
            <a:r>
              <a:rPr lang="en-US" altLang="en-US" sz="3200" b="0" dirty="0">
                <a:latin typeface="Arial Rounded MT Bold" panose="020F0704030504030204" pitchFamily="34" charset="0"/>
              </a:rPr>
              <a:t>Thinking Skills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30082"/>
            <a:ext cx="4176464" cy="4078288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Creative Thinking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Decision Making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Problem Solving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Mental Visualization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Knowing How to Learn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Reasoning</a:t>
            </a:r>
          </a:p>
        </p:txBody>
      </p:sp>
      <p:pic>
        <p:nvPicPr>
          <p:cNvPr id="258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3209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24744"/>
            <a:ext cx="5564049" cy="508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Personal Qualities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9426" y="2057400"/>
            <a:ext cx="5564049" cy="4383088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Responsibility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Self-esteem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Sociability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Self-management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Integrity and Honesty</a:t>
            </a:r>
          </a:p>
        </p:txBody>
      </p:sp>
      <p:pic>
        <p:nvPicPr>
          <p:cNvPr id="249868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17" y="3886200"/>
            <a:ext cx="2759916" cy="26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024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How to Research Your Career</a:t>
            </a:r>
          </a:p>
        </p:txBody>
      </p:sp>
      <p:pic>
        <p:nvPicPr>
          <p:cNvPr id="223253" name="Picture 21" descr="This graphic says, &quot;I love my job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096000" cy="28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707" y="914400"/>
            <a:ext cx="6408737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Career Description</a:t>
            </a:r>
          </a:p>
        </p:txBody>
      </p:sp>
      <p:pic>
        <p:nvPicPr>
          <p:cNvPr id="24781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3" r="17916" b="-1"/>
          <a:stretch/>
        </p:blipFill>
        <p:spPr bwMode="auto">
          <a:xfrm>
            <a:off x="1547813" y="1756270"/>
            <a:ext cx="3163888" cy="47529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 wrap="square" anchor="t">
            <a:normAutofit/>
          </a:bodyPr>
          <a:lstStyle/>
          <a:p>
            <a:pPr>
              <a:defRPr/>
            </a:pPr>
            <a:r>
              <a:rPr lang="en-US" dirty="0"/>
              <a:t>Nature of the work</a:t>
            </a:r>
          </a:p>
          <a:p>
            <a:pPr>
              <a:defRPr/>
            </a:pPr>
            <a:r>
              <a:rPr lang="en-US" dirty="0"/>
              <a:t>Working conditions</a:t>
            </a:r>
          </a:p>
          <a:p>
            <a:pPr>
              <a:defRPr/>
            </a:pPr>
            <a:r>
              <a:rPr lang="en-US" dirty="0"/>
              <a:t>Training</a:t>
            </a:r>
          </a:p>
          <a:p>
            <a:pPr>
              <a:defRPr/>
            </a:pPr>
            <a:r>
              <a:rPr lang="en-US" dirty="0"/>
              <a:t>Qualification</a:t>
            </a:r>
          </a:p>
          <a:p>
            <a:pPr>
              <a:defRPr/>
            </a:pPr>
            <a:r>
              <a:rPr lang="en-US" dirty="0"/>
              <a:t>Advancement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93" y="914400"/>
            <a:ext cx="6408737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The Career Outlook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88293" y="1524000"/>
            <a:ext cx="3163888" cy="4752975"/>
          </a:xfrm>
        </p:spPr>
        <p:txBody>
          <a:bodyPr wrap="square" anchor="t">
            <a:normAutofit/>
          </a:bodyPr>
          <a:lstStyle/>
          <a:p>
            <a:pPr>
              <a:defRPr/>
            </a:pPr>
            <a:r>
              <a:rPr lang="en-US" dirty="0"/>
              <a:t>Salary</a:t>
            </a:r>
          </a:p>
          <a:p>
            <a:pPr>
              <a:defRPr/>
            </a:pPr>
            <a:r>
              <a:rPr lang="en-US" dirty="0"/>
              <a:t>Availability of employment</a:t>
            </a:r>
          </a:p>
          <a:p>
            <a:pPr>
              <a:defRPr/>
            </a:pPr>
            <a:r>
              <a:rPr lang="en-US" dirty="0"/>
              <a:t>Will this career exist in the future?</a:t>
            </a:r>
          </a:p>
        </p:txBody>
      </p:sp>
      <p:pic>
        <p:nvPicPr>
          <p:cNvPr id="24883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5538" y="1977660"/>
            <a:ext cx="3165475" cy="290268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Baby Boomers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/>
              <a:t>Born between 1946 and 1964</a:t>
            </a:r>
          </a:p>
          <a:p>
            <a:pPr>
              <a:defRPr/>
            </a:pPr>
            <a:r>
              <a:rPr lang="en-US" dirty="0"/>
              <a:t>Four out of every ten adults today</a:t>
            </a:r>
          </a:p>
          <a:p>
            <a:pPr>
              <a:defRPr/>
            </a:pPr>
            <a:r>
              <a:rPr lang="en-US" dirty="0"/>
              <a:t>The population is getting older</a:t>
            </a:r>
          </a:p>
          <a:p>
            <a:pPr>
              <a:defRPr/>
            </a:pPr>
            <a:r>
              <a:rPr lang="en-US" dirty="0"/>
              <a:t>How will the Baby Boom generation affect careers of the future?</a:t>
            </a:r>
          </a:p>
        </p:txBody>
      </p:sp>
      <p:pic>
        <p:nvPicPr>
          <p:cNvPr id="253954" name="Picture 2" descr="Photo of a retired couple walking on the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81" y="4343400"/>
            <a:ext cx="446581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35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Research Your Career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416800" cy="2401887"/>
          </a:xfrm>
        </p:spPr>
        <p:txBody>
          <a:bodyPr/>
          <a:lstStyle/>
          <a:p>
            <a:pPr>
              <a:defRPr/>
            </a:pPr>
            <a:r>
              <a:rPr lang="en-US" dirty="0"/>
              <a:t>Use the College Success Web Site</a:t>
            </a:r>
          </a:p>
          <a:p>
            <a:pPr>
              <a:defRPr/>
            </a:pPr>
            <a:r>
              <a:rPr lang="en-US" dirty="0"/>
              <a:t>Visit the Career Center</a:t>
            </a:r>
          </a:p>
          <a:p>
            <a:pPr>
              <a:defRPr/>
            </a:pPr>
            <a:r>
              <a:rPr lang="en-US" dirty="0"/>
              <a:t>Use the library </a:t>
            </a:r>
          </a:p>
        </p:txBody>
      </p:sp>
      <p:pic>
        <p:nvPicPr>
          <p:cNvPr id="249858" name="Picture 2" descr="This graphic of a road sign says, &quot;Dream Job Next Exit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554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87523"/>
            <a:ext cx="7416800" cy="508000"/>
          </a:xfrm>
        </p:spPr>
        <p:txBody>
          <a:bodyPr/>
          <a:lstStyle/>
          <a:p>
            <a:r>
              <a:rPr lang="en-US" b="0" dirty="0">
                <a:latin typeface="Arial Rounded MT Bold" panose="020F0704030504030204" pitchFamily="34" charset="0"/>
              </a:rPr>
              <a:t>    Planning Your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143" y="2893089"/>
            <a:ext cx="232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Bachelors Degree?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7600" y="3409269"/>
            <a:ext cx="284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Masters Degree?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897" y="3925449"/>
            <a:ext cx="263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Doctorate Degree?</a:t>
            </a:r>
          </a:p>
        </p:txBody>
      </p:sp>
      <p:pic>
        <p:nvPicPr>
          <p:cNvPr id="26214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9793"/>
            <a:ext cx="26860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2376909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Associate Degree?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9569" y="1860729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Vocational Certificate?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9350" y="445595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Professional Degree?</a:t>
            </a:r>
          </a:p>
        </p:txBody>
      </p:sp>
    </p:spTree>
    <p:extLst>
      <p:ext uri="{BB962C8B-B14F-4D97-AF65-F5344CB8AC3E}">
        <p14:creationId xmlns:p14="http://schemas.microsoft.com/office/powerpoint/2010/main" val="1826020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39552" y="2780928"/>
            <a:ext cx="7848872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SzPct val="150000"/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Associate of Arts Degree     	</a:t>
            </a:r>
            <a:r>
              <a:rPr lang="en-US" altLang="en-US" sz="2400" b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 years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endParaRPr lang="en-US" altLang="en-US" sz="2400" b="0" dirty="0">
              <a:solidFill>
                <a:srgbClr val="53380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Bachelor’s Degree 		4 to 5 years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Teaching Credential  		BA + 1 year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endParaRPr lang="en-US" altLang="en-US" sz="2400" b="0" dirty="0">
              <a:solidFill>
                <a:srgbClr val="53380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Master’s Degree		      	BA + 2 years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endParaRPr lang="en-US" altLang="en-US" sz="2400" b="0" dirty="0">
              <a:solidFill>
                <a:srgbClr val="53380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Law Degree 		      	BA + 3 years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endParaRPr lang="en-US" altLang="en-US" sz="2400" b="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Professional Degree  		BA + 4 to 5 year</a:t>
            </a:r>
            <a:r>
              <a:rPr lang="en-US" altLang="en-US" sz="2400" b="0" dirty="0">
                <a:solidFill>
                  <a:schemeClr val="bg2">
                    <a:lumMod val="75000"/>
                  </a:schemeClr>
                </a:solidFill>
                <a:latin typeface="Maiandra GD" panose="020E0502030308020204" pitchFamily="34" charset="0"/>
              </a:rPr>
              <a:t>s</a:t>
            </a:r>
          </a:p>
        </p:txBody>
      </p:sp>
      <p:pic>
        <p:nvPicPr>
          <p:cNvPr id="251906" name="Picture 2" descr="This is a photo of a graduation diploma and graduation hat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6952"/>
            <a:ext cx="279196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D9890-B56C-45A3-805E-3F5253E973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295400"/>
            <a:ext cx="6408737" cy="508000"/>
          </a:xfrm>
        </p:spPr>
        <p:txBody>
          <a:bodyPr/>
          <a:lstStyle/>
          <a:p>
            <a:r>
              <a:rPr lang="en-US" b="1" dirty="0"/>
              <a:t>Degrees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51520" y="404664"/>
            <a:ext cx="8280920" cy="54784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2E84F"/>
              </a:solidFill>
              <a:latin typeface="Arial Rounded MT Bold" panose="020F07040305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2E84F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2E84F"/>
                </a:solidFill>
                <a:latin typeface="Arial Rounded MT Bold" panose="020F0704030504030204" pitchFamily="34" charset="0"/>
              </a:rPr>
              <a:t>        </a:t>
            </a:r>
            <a:endParaRPr lang="en-US" altLang="en-US" sz="4000" dirty="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1-29 units		Freshman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	30-59 units		Sophomore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	60-89 units		Junior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	90+ units		Senior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Total number of units for graduation depends on the university and major</a:t>
            </a:r>
          </a:p>
        </p:txBody>
      </p:sp>
      <p:pic>
        <p:nvPicPr>
          <p:cNvPr id="25190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33191"/>
            <a:ext cx="2391776" cy="159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2A3AB7-5325-47E7-96C2-59ECBA868A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7631" y="1100782"/>
            <a:ext cx="6408737" cy="508000"/>
          </a:xfrm>
        </p:spPr>
        <p:txBody>
          <a:bodyPr/>
          <a:lstStyle/>
          <a:p>
            <a:r>
              <a:rPr lang="en-US" dirty="0"/>
              <a:t>How Many Units Do I Need to Graduate?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71600"/>
            <a:ext cx="6408737" cy="508000"/>
          </a:xfrm>
        </p:spPr>
        <p:txBody>
          <a:bodyPr/>
          <a:lstStyle/>
          <a:p>
            <a:r>
              <a:rPr lang="en-US" dirty="0"/>
              <a:t>Develop and Educational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6481763" cy="776287"/>
          </a:xfrm>
        </p:spPr>
        <p:txBody>
          <a:bodyPr/>
          <a:lstStyle/>
          <a:p>
            <a:r>
              <a:rPr lang="en-US" dirty="0"/>
              <a:t>It is the roadmap to your future.</a:t>
            </a:r>
          </a:p>
        </p:txBody>
      </p:sp>
      <p:pic>
        <p:nvPicPr>
          <p:cNvPr id="250882" name="Picture 2" descr="This is a photo of a roa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50" y="3773487"/>
            <a:ext cx="666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26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Steps in Planning Your Education</a:t>
            </a:r>
          </a:p>
        </p:txBody>
      </p:sp>
      <p:graphicFrame>
        <p:nvGraphicFramePr>
          <p:cNvPr id="32773" name="Rectangle 3" descr="This graphic lists the steps in planning your education: complete the assessments, take English the first semester, start math classes early, take your general education, prepare for your major. ">
            <a:extLst>
              <a:ext uri="{FF2B5EF4-FFF2-40B4-BE49-F238E27FC236}">
                <a16:creationId xmlns:a16="http://schemas.microsoft.com/office/drawing/2014/main" id="{A09B1FCC-6978-47DF-A4B8-912FFBEA2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404612"/>
              </p:ext>
            </p:extLst>
          </p:nvPr>
        </p:nvGraphicFramePr>
        <p:xfrm>
          <a:off x="685800" y="2362200"/>
          <a:ext cx="7416800" cy="377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For Your Success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See a counselor or adviser</a:t>
            </a:r>
          </a:p>
          <a:p>
            <a:pPr>
              <a:defRPr/>
            </a:pPr>
            <a:r>
              <a:rPr lang="en-US" dirty="0"/>
              <a:t>Develop an educational plan</a:t>
            </a:r>
          </a:p>
        </p:txBody>
      </p:sp>
      <p:pic>
        <p:nvPicPr>
          <p:cNvPr id="211987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</a:rPr>
              <a:t>Making a Career Decision</a:t>
            </a:r>
          </a:p>
        </p:txBody>
      </p:sp>
      <p:pic>
        <p:nvPicPr>
          <p:cNvPr id="67587" name="Picture 1" descr="Photo of a sign that has &amp;#34;Careers&amp;#34; in the title and a road that splits into two direction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944"/>
            <a:ext cx="5681663" cy="4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9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/>
              <a:t>There is a choice you have to make,</a:t>
            </a:r>
            <a:br>
              <a:rPr lang="en-US" sz="3600"/>
            </a:br>
            <a:r>
              <a:rPr lang="en-US" sz="3600"/>
              <a:t>In everything you do.</a:t>
            </a:r>
            <a:br>
              <a:rPr lang="en-US" sz="3600"/>
            </a:br>
            <a:r>
              <a:rPr lang="en-US" sz="3600"/>
              <a:t>And you must always keep in mind,</a:t>
            </a:r>
            <a:br>
              <a:rPr lang="en-US" sz="3600"/>
            </a:br>
            <a:r>
              <a:rPr lang="en-US" sz="3600"/>
              <a:t>The choice you make, makes you.</a:t>
            </a:r>
            <a:endParaRPr lang="en-US"/>
          </a:p>
        </p:txBody>
      </p:sp>
      <p:pic>
        <p:nvPicPr>
          <p:cNvPr id="68611" name="Picture 3" descr="Photo with the title: &amp;#34;My Dreams&amp;#34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6638"/>
            <a:ext cx="3409950" cy="22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40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Steps in Making a Career Decision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7416800" cy="4154487"/>
          </a:xfrm>
        </p:spPr>
        <p:txBody>
          <a:bodyPr/>
          <a:lstStyle/>
          <a:p>
            <a:pPr>
              <a:defRPr/>
            </a:pPr>
            <a:r>
              <a:rPr lang="en-US"/>
              <a:t>Self-assessment</a:t>
            </a:r>
          </a:p>
          <a:p>
            <a:pPr lvl="1">
              <a:buClr>
                <a:srgbClr val="CC66FF"/>
              </a:buClr>
              <a:defRPr/>
            </a:pPr>
            <a:r>
              <a:rPr lang="en-US"/>
              <a:t>Personality, Interests, Values, Skills</a:t>
            </a:r>
          </a:p>
          <a:p>
            <a:pPr>
              <a:defRPr/>
            </a:pPr>
            <a:r>
              <a:rPr lang="en-US"/>
              <a:t>Explore Options</a:t>
            </a:r>
          </a:p>
          <a:p>
            <a:pPr>
              <a:defRPr/>
            </a:pPr>
            <a:r>
              <a:rPr lang="en-US"/>
              <a:t>Research careers</a:t>
            </a:r>
          </a:p>
          <a:p>
            <a:pPr>
              <a:defRPr/>
            </a:pPr>
            <a:r>
              <a:rPr lang="en-US"/>
              <a:t>Plan your education</a:t>
            </a:r>
          </a:p>
          <a:p>
            <a:pPr>
              <a:defRPr/>
            </a:pPr>
            <a:r>
              <a:rPr lang="en-US"/>
              <a:t>Make a commitment and take action</a:t>
            </a:r>
          </a:p>
          <a:p>
            <a:pPr>
              <a:defRPr/>
            </a:pPr>
            <a:r>
              <a:rPr lang="en-US"/>
              <a:t>Evaluate</a:t>
            </a:r>
          </a:p>
          <a:p>
            <a:pPr>
              <a:defRPr/>
            </a:pPr>
            <a:r>
              <a:rPr lang="en-US"/>
              <a:t>How is it working?</a:t>
            </a:r>
          </a:p>
        </p:txBody>
      </p:sp>
      <p:pic>
        <p:nvPicPr>
          <p:cNvPr id="4" name="Picture 3" descr="Photo of a sign that has multiple pathways as in the many choices in making a decision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655515" cy="18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0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Generation 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7416800" cy="3849687"/>
          </a:xfrm>
        </p:spPr>
        <p:txBody>
          <a:bodyPr/>
          <a:lstStyle/>
          <a:p>
            <a:pPr>
              <a:defRPr/>
            </a:pPr>
            <a:r>
              <a:rPr lang="en-US" dirty="0"/>
              <a:t>Born between 1965 and 1977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4978" name="Picture 2" descr="Group of happy people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555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19200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/>
              <a:t>Planful Decisions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39131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/>
              <a:t>Weigh the consequences</a:t>
            </a:r>
          </a:p>
          <a:p>
            <a:pPr>
              <a:defRPr/>
            </a:pPr>
            <a:r>
              <a:rPr lang="en-US"/>
              <a:t>What are the pros and cons</a:t>
            </a:r>
          </a:p>
          <a:p>
            <a:pPr>
              <a:defRPr/>
            </a:pPr>
            <a:endParaRPr lang="en-US"/>
          </a:p>
        </p:txBody>
      </p:sp>
      <p:pic>
        <p:nvPicPr>
          <p:cNvPr id="73732" name="Picture 4" descr="j0094995&#10;&#10;Graphic showing the scales of justic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6574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24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Use Planful Decisions for: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16800" cy="3087687"/>
          </a:xfrm>
        </p:spPr>
        <p:txBody>
          <a:bodyPr/>
          <a:lstStyle/>
          <a:p>
            <a:pPr>
              <a:defRPr/>
            </a:pPr>
            <a:r>
              <a:rPr lang="en-US"/>
              <a:t>What is my major?</a:t>
            </a:r>
          </a:p>
          <a:p>
            <a:pPr>
              <a:defRPr/>
            </a:pPr>
            <a:r>
              <a:rPr lang="en-US"/>
              <a:t>What is my career?</a:t>
            </a:r>
          </a:p>
          <a:p>
            <a:pPr>
              <a:defRPr/>
            </a:pPr>
            <a:r>
              <a:rPr lang="en-US"/>
              <a:t>Who should I marry?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74756" name="Object 0" descr="Graphics of a wedding photo" title="Wedding Photo"/>
          <p:cNvGraphicFramePr>
            <a:graphicFrameLocks noChangeAspect="1"/>
          </p:cNvGraphicFramePr>
          <p:nvPr/>
        </p:nvGraphicFramePr>
        <p:xfrm>
          <a:off x="6789737" y="4121150"/>
          <a:ext cx="2325688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544422" imgH="1804111" progId="MS_ClipArt_Gallery.2">
                  <p:embed/>
                </p:oleObj>
              </mc:Choice>
              <mc:Fallback>
                <p:oleObj name="Clip" r:id="rId2" imgW="1544422" imgH="1804111" progId="MS_ClipArt_Gallery.2">
                  <p:embed/>
                  <p:pic>
                    <p:nvPicPr>
                      <p:cNvPr id="74756" name="Object 0" descr="Graphics of a wedding photo" title="Wedding Pho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7" y="4121150"/>
                        <a:ext cx="2325688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4975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Steps in Planful Decisions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State the problem</a:t>
            </a:r>
          </a:p>
          <a:p>
            <a:pPr>
              <a:defRPr/>
            </a:pPr>
            <a:r>
              <a:rPr lang="en-US"/>
              <a:t>Consider your values</a:t>
            </a:r>
          </a:p>
          <a:p>
            <a:pPr>
              <a:defRPr/>
            </a:pPr>
            <a:r>
              <a:rPr lang="en-US"/>
              <a:t>What are your talents?</a:t>
            </a:r>
          </a:p>
          <a:p>
            <a:pPr>
              <a:defRPr/>
            </a:pPr>
            <a:r>
              <a:rPr lang="en-US"/>
              <a:t>Gather information</a:t>
            </a:r>
          </a:p>
          <a:p>
            <a:pPr>
              <a:defRPr/>
            </a:pPr>
            <a:r>
              <a:rPr lang="en-US"/>
              <a:t>Generate alternatives</a:t>
            </a:r>
          </a:p>
          <a:p>
            <a:pPr>
              <a:defRPr/>
            </a:pPr>
            <a:r>
              <a:rPr lang="en-US"/>
              <a:t>Evaluate the pros and cons of the options</a:t>
            </a:r>
          </a:p>
          <a:p>
            <a:pPr>
              <a:defRPr/>
            </a:pPr>
            <a:r>
              <a:rPr lang="en-US"/>
              <a:t>Select the best alternative</a:t>
            </a:r>
          </a:p>
          <a:p>
            <a:pPr>
              <a:defRPr/>
            </a:pPr>
            <a:r>
              <a:rPr lang="en-US"/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4433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Group Activity: Planful Decision</a:t>
            </a:r>
            <a:br>
              <a:rPr lang="en-US"/>
            </a:br>
            <a:endParaRPr lang="en-US"/>
          </a:p>
        </p:txBody>
      </p:sp>
      <p:pic>
        <p:nvPicPr>
          <p:cNvPr id="76803" name="Picture 3" descr="Graphic showing person in the middle of a circle with different colored arrows representing the many different choices available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67112"/>
            <a:ext cx="34163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672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Life is a Dangerous Opportunity</a:t>
            </a:r>
          </a:p>
        </p:txBody>
      </p:sp>
      <p:graphicFrame>
        <p:nvGraphicFramePr>
          <p:cNvPr id="95235" name="Object 0" descr="Graphic shows a ke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13550"/>
              </p:ext>
            </p:extLst>
          </p:nvPr>
        </p:nvGraphicFramePr>
        <p:xfrm>
          <a:off x="6076950" y="3733800"/>
          <a:ext cx="30670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52943" imgH="1887648" progId="MS_ClipArt_Gallery.2">
                  <p:embed/>
                </p:oleObj>
              </mc:Choice>
              <mc:Fallback>
                <p:oleObj name="Clip" r:id="rId2" imgW="1852943" imgH="1887648" progId="MS_ClipArt_Gallery.2">
                  <p:embed/>
                  <p:pic>
                    <p:nvPicPr>
                      <p:cNvPr id="95235" name="Object 0" descr="Graphic shows a k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3733800"/>
                        <a:ext cx="30670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Chinese Word for Crisis Has Two Characters: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Danger</a:t>
            </a:r>
          </a:p>
          <a:p>
            <a:pPr>
              <a:defRPr/>
            </a:pPr>
            <a:r>
              <a:rPr lang="en-US" dirty="0"/>
              <a:t>Opportunity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96260" name="Object 0" descr="Graphic shows a man writing the words for danger and opportunity in the Chinese language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96507"/>
              </p:ext>
            </p:extLst>
          </p:nvPr>
        </p:nvGraphicFramePr>
        <p:xfrm>
          <a:off x="4803775" y="3919538"/>
          <a:ext cx="4340225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22399" imgH="1233526" progId="MS_ClipArt_Gallery.2">
                  <p:embed/>
                </p:oleObj>
              </mc:Choice>
              <mc:Fallback>
                <p:oleObj name="Clip" r:id="rId2" imgW="1822399" imgH="1233526" progId="MS_ClipArt_Gallery.2">
                  <p:embed/>
                  <p:pic>
                    <p:nvPicPr>
                      <p:cNvPr id="96260" name="Object 0" descr="Graphic shows a man writing the words for danger and opportunity in the Chinese language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3919538"/>
                        <a:ext cx="4340225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the danger?</a:t>
            </a:r>
            <a:br>
              <a:rPr lang="en-US" dirty="0"/>
            </a:br>
            <a:r>
              <a:rPr lang="en-US" dirty="0"/>
              <a:t>What is the opportunity?</a:t>
            </a:r>
          </a:p>
        </p:txBody>
      </p:sp>
      <p:graphicFrame>
        <p:nvGraphicFramePr>
          <p:cNvPr id="97283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475723"/>
              </p:ext>
            </p:extLst>
          </p:nvPr>
        </p:nvGraphicFramePr>
        <p:xfrm>
          <a:off x="2362200" y="2895600"/>
          <a:ext cx="30480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61365" imgH="844906" progId="MS_ClipArt_Gallery.2">
                  <p:embed/>
                </p:oleObj>
              </mc:Choice>
              <mc:Fallback>
                <p:oleObj name="Clip" r:id="rId2" imgW="861365" imgH="844906" progId="MS_ClipArt_Gallery.2">
                  <p:embed/>
                  <p:pic>
                    <p:nvPicPr>
                      <p:cNvPr id="97283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95600"/>
                        <a:ext cx="30480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Every adversity has the seed of a greater benefit or possibility.</a:t>
            </a:r>
          </a:p>
        </p:txBody>
      </p:sp>
      <p:pic>
        <p:nvPicPr>
          <p:cNvPr id="2" name="Picture 1" descr="Graphic shows a person crossing out the word &quot;problem&quot; and replacing it with the word &quot;opportunity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35350"/>
            <a:ext cx="51054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Advantages of Generation 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416800" cy="4002087"/>
          </a:xfrm>
        </p:spPr>
        <p:txBody>
          <a:bodyPr/>
          <a:lstStyle/>
          <a:p>
            <a:pPr>
              <a:defRPr/>
            </a:pPr>
            <a:r>
              <a:rPr lang="en-US" dirty="0"/>
              <a:t>More highly educated</a:t>
            </a:r>
          </a:p>
          <a:p>
            <a:pPr>
              <a:defRPr/>
            </a:pPr>
            <a:r>
              <a:rPr lang="en-US" dirty="0"/>
              <a:t>Greater demand for skilled workers</a:t>
            </a:r>
          </a:p>
          <a:p>
            <a:pPr>
              <a:defRPr/>
            </a:pPr>
            <a:r>
              <a:rPr lang="en-US" dirty="0"/>
              <a:t>Computer literate</a:t>
            </a:r>
          </a:p>
          <a:p>
            <a:pPr>
              <a:defRPr/>
            </a:pPr>
            <a:r>
              <a:rPr lang="en-US" dirty="0"/>
              <a:t>Good work ethic</a:t>
            </a:r>
          </a:p>
          <a:p>
            <a:pPr>
              <a:defRPr/>
            </a:pPr>
            <a:r>
              <a:rPr lang="en-US" dirty="0"/>
              <a:t>As Baby Boomers retire, more job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34472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New Millennials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4" y="2850423"/>
            <a:ext cx="7416800" cy="3240087"/>
          </a:xfrm>
        </p:spPr>
        <p:txBody>
          <a:bodyPr/>
          <a:lstStyle/>
          <a:p>
            <a:pPr>
              <a:defRPr/>
            </a:pPr>
            <a:r>
              <a:rPr lang="en-US" dirty="0"/>
              <a:t>Born between 1977 and 1995</a:t>
            </a:r>
          </a:p>
        </p:txBody>
      </p:sp>
      <p:pic>
        <p:nvPicPr>
          <p:cNvPr id="256004" name="Picture 4" descr="Photo of a group of young professional on the j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35533"/>
            <a:ext cx="4800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2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New Millennials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Sometimes called the “Echo Boomers”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largest generation in U.S. history  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Will exceed the number of Baby Boomers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In the next 10 years, college enrollments will increase by 300,000 students per year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College admission will become increasingly competitive.  </a:t>
            </a:r>
          </a:p>
        </p:txBody>
      </p:sp>
    </p:spTree>
    <p:extLst>
      <p:ext uri="{BB962C8B-B14F-4D97-AF65-F5344CB8AC3E}">
        <p14:creationId xmlns:p14="http://schemas.microsoft.com/office/powerpoint/2010/main" val="2596691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361</TotalTime>
  <Words>1282</Words>
  <Application>Microsoft Office PowerPoint</Application>
  <PresentationFormat>On-screen Show (4:3)</PresentationFormat>
  <Paragraphs>319</Paragraphs>
  <Slides>67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Arial Rounded MT Bold</vt:lpstr>
      <vt:lpstr>Century Gothic</vt:lpstr>
      <vt:lpstr>Comic Sans MS</vt:lpstr>
      <vt:lpstr>Maiandra GD</vt:lpstr>
      <vt:lpstr>Tahoma</vt:lpstr>
      <vt:lpstr>Wingdings</vt:lpstr>
      <vt:lpstr>template</vt:lpstr>
      <vt:lpstr>template</vt:lpstr>
      <vt:lpstr>Clip</vt:lpstr>
      <vt:lpstr>Planning Your Career and Education </vt:lpstr>
      <vt:lpstr>Keep Your Eyes on the Future</vt:lpstr>
      <vt:lpstr>Baby Boomers, Generation X, Millennials, Generation Z, and the new Generation Alpha</vt:lpstr>
      <vt:lpstr>What is Your Generation? </vt:lpstr>
      <vt:lpstr>Baby Boomers</vt:lpstr>
      <vt:lpstr>Generation X</vt:lpstr>
      <vt:lpstr>Advantages of Generation X</vt:lpstr>
      <vt:lpstr>The New Millennials</vt:lpstr>
      <vt:lpstr>The New Millennials</vt:lpstr>
      <vt:lpstr>The New Millennials</vt:lpstr>
      <vt:lpstr>Generation Z</vt:lpstr>
      <vt:lpstr>Generation Z</vt:lpstr>
      <vt:lpstr>Generation Z</vt:lpstr>
      <vt:lpstr>Generation Alpha 2010-Present</vt:lpstr>
      <vt:lpstr>Generation Alpha Emerging Trends</vt:lpstr>
      <vt:lpstr>Career Trends 2019-2029</vt:lpstr>
      <vt:lpstr>Flexibility and Working from home</vt:lpstr>
      <vt:lpstr>Diversity</vt:lpstr>
      <vt:lpstr>Preference for Soft Skills</vt:lpstr>
      <vt:lpstr>Careers of the Future: Business</vt:lpstr>
      <vt:lpstr>                               Going Green! </vt:lpstr>
      <vt:lpstr>Environmental Science</vt:lpstr>
      <vt:lpstr>Energy Shortages</vt:lpstr>
      <vt:lpstr>Going Green!</vt:lpstr>
      <vt:lpstr>      Green Jobs</vt:lpstr>
      <vt:lpstr>Higher Earnings in STEM Occupations</vt:lpstr>
      <vt:lpstr>Research</vt:lpstr>
      <vt:lpstr>Technology</vt:lpstr>
      <vt:lpstr>Mismatch between workers and jobs</vt:lpstr>
      <vt:lpstr>Automation</vt:lpstr>
      <vt:lpstr>Increased Need for Education</vt:lpstr>
      <vt:lpstr>Increasing Opportunities</vt:lpstr>
      <vt:lpstr>Largest Numerical Openings</vt:lpstr>
      <vt:lpstr>  Increased Opportunities in Healthcare</vt:lpstr>
      <vt:lpstr>Employment Growth</vt:lpstr>
      <vt:lpstr>          Service Occupations in Demand</vt:lpstr>
      <vt:lpstr>Mental Health</vt:lpstr>
      <vt:lpstr>Teaching</vt:lpstr>
      <vt:lpstr>Security</vt:lpstr>
      <vt:lpstr>           Top Jobs for the Future</vt:lpstr>
      <vt:lpstr>10 Highest Salary Increase</vt:lpstr>
      <vt:lpstr>Top Paying Jobs Require math and science</vt:lpstr>
      <vt:lpstr>The TruTalent Skills Assessment Rate Your Skills for Success In the workplace</vt:lpstr>
      <vt:lpstr>Basic Skills Required</vt:lpstr>
      <vt:lpstr>Thinking Skills</vt:lpstr>
      <vt:lpstr>Personal Qualities</vt:lpstr>
      <vt:lpstr>How to Research Your Career</vt:lpstr>
      <vt:lpstr>Career Description</vt:lpstr>
      <vt:lpstr>The Career Outlook</vt:lpstr>
      <vt:lpstr>To Research Your Career</vt:lpstr>
      <vt:lpstr>    Planning Your Education</vt:lpstr>
      <vt:lpstr>Degrees</vt:lpstr>
      <vt:lpstr>How Many Units Do I Need to Graduate?</vt:lpstr>
      <vt:lpstr>Develop and Educational Plan</vt:lpstr>
      <vt:lpstr>Steps in Planning Your Education</vt:lpstr>
      <vt:lpstr>For Your Success</vt:lpstr>
      <vt:lpstr>Making a Career Decision</vt:lpstr>
      <vt:lpstr>There is a choice you have to make, In everything you do. And you must always keep in mind, The choice you make, makes you.</vt:lpstr>
      <vt:lpstr>Steps in Making a Career Decision</vt:lpstr>
      <vt:lpstr>Planful Decisions</vt:lpstr>
      <vt:lpstr>Use Planful Decisions for:</vt:lpstr>
      <vt:lpstr>Steps in Planful Decisions</vt:lpstr>
      <vt:lpstr>Group Activity: Planful Decision </vt:lpstr>
      <vt:lpstr>Keys to Success: Life is a Dangerous Opportunity</vt:lpstr>
      <vt:lpstr>The Chinese Word for Crisis Has Two Characters:</vt:lpstr>
      <vt:lpstr>What is the danger? What is the opportunity?</vt:lpstr>
      <vt:lpstr>Every adversity has the seed of a greater benefit or possibility.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39</cp:revision>
  <dcterms:created xsi:type="dcterms:W3CDTF">2013-11-20T22:18:57Z</dcterms:created>
  <dcterms:modified xsi:type="dcterms:W3CDTF">2021-07-02T20:19:56Z</dcterms:modified>
</cp:coreProperties>
</file>